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29"/>
  </p:notesMasterIdLst>
  <p:handoutMasterIdLst>
    <p:handoutMasterId r:id="rId30"/>
  </p:handoutMasterIdLst>
  <p:sldIdLst>
    <p:sldId id="263" r:id="rId2"/>
    <p:sldId id="279" r:id="rId3"/>
    <p:sldId id="280" r:id="rId4"/>
    <p:sldId id="282" r:id="rId5"/>
    <p:sldId id="283" r:id="rId6"/>
    <p:sldId id="284" r:id="rId7"/>
    <p:sldId id="285" r:id="rId8"/>
    <p:sldId id="281" r:id="rId9"/>
    <p:sldId id="287" r:id="rId10"/>
    <p:sldId id="295" r:id="rId11"/>
    <p:sldId id="297" r:id="rId12"/>
    <p:sldId id="288" r:id="rId13"/>
    <p:sldId id="300" r:id="rId14"/>
    <p:sldId id="301" r:id="rId15"/>
    <p:sldId id="306" r:id="rId16"/>
    <p:sldId id="303" r:id="rId17"/>
    <p:sldId id="294" r:id="rId18"/>
    <p:sldId id="293" r:id="rId19"/>
    <p:sldId id="289" r:id="rId20"/>
    <p:sldId id="298" r:id="rId21"/>
    <p:sldId id="299" r:id="rId22"/>
    <p:sldId id="307" r:id="rId23"/>
    <p:sldId id="308" r:id="rId24"/>
    <p:sldId id="309" r:id="rId25"/>
    <p:sldId id="310" r:id="rId26"/>
    <p:sldId id="311" r:id="rId27"/>
    <p:sldId id="278" r:id="rId2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 Gleser" initials="KG" lastIdx="35" clrIdx="0">
    <p:extLst>
      <p:ext uri="{19B8F6BF-5375-455C-9EA6-DF929625EA0E}">
        <p15:presenceInfo xmlns:p15="http://schemas.microsoft.com/office/powerpoint/2012/main" userId="K. Gleser" providerId="None"/>
      </p:ext>
    </p:extLst>
  </p:cmAuthor>
  <p:cmAuthor id="2" name="Timo van Treeck (tvantree)" initials="TvT(" lastIdx="3" clrIdx="1">
    <p:extLst>
      <p:ext uri="{19B8F6BF-5375-455C-9EA6-DF929625EA0E}">
        <p15:presenceInfo xmlns:p15="http://schemas.microsoft.com/office/powerpoint/2012/main" userId="Timo van Treeck (tvantre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510A"/>
    <a:srgbClr val="D8B365"/>
    <a:srgbClr val="F6E8C3"/>
    <a:srgbClr val="C7EAE5"/>
    <a:srgbClr val="5AB4AC"/>
    <a:srgbClr val="01665E"/>
    <a:srgbClr val="6C0000"/>
    <a:srgbClr val="5D3607"/>
    <a:srgbClr val="412605"/>
    <a:srgbClr val="F0E9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474AA4-1299-45F1-B067-D13F272687A6}" v="290" dt="2024-06-26T12:31:10.152"/>
    <p1510:client id="{45D71E81-FEA9-4133-B1B1-34BC95BEC0AC}" v="21" dt="2024-06-26T12:35:54.882"/>
    <p1510:client id="{9CA51258-5369-4703-BBB6-A56E8993DF1E}" v="10" dt="2024-06-26T13:50:46.301"/>
    <p1510:client id="{D7431EF2-00CD-42EE-83BF-AE37EDA60622}" v="255" dt="2024-06-25T11:39:38.359"/>
    <p1510:client id="{E59DB683-B679-480A-AD1F-E3EDEAC415ED}" v="143" dt="2024-06-25T10:39:55.647"/>
    <p1510:client id="{EE1A3CCF-51B5-48AA-A381-311191715EE0}" v="824" dt="2024-06-25T11:05:40.452"/>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Designformatvorlage 1 - Akz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82" autoAdjust="0"/>
  </p:normalViewPr>
  <p:slideViewPr>
    <p:cSldViewPr snapToGrid="0">
      <p:cViewPr varScale="1">
        <p:scale>
          <a:sx n="120" d="100"/>
          <a:sy n="120" d="100"/>
        </p:scale>
        <p:origin x="114" y="96"/>
      </p:cViewPr>
      <p:guideLst/>
    </p:cSldViewPr>
  </p:slideViewPr>
  <p:notesTextViewPr>
    <p:cViewPr>
      <p:scale>
        <a:sx n="1" d="1"/>
        <a:sy n="1" d="1"/>
      </p:scale>
      <p:origin x="0" y="0"/>
    </p:cViewPr>
  </p:notesTextViewPr>
  <p:notesViewPr>
    <p:cSldViewPr snapToGrid="0">
      <p:cViewPr varScale="1">
        <p:scale>
          <a:sx n="97" d="100"/>
          <a:sy n="97" d="100"/>
        </p:scale>
        <p:origin x="353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2ABF99C-1A72-46AD-A376-E423D970796F}" type="datetimeFigureOut">
              <a:rPr lang="de-DE" smtClean="0"/>
              <a:t>11.12.2024</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B5DF588-BDEE-4285-8CE9-E949283BDE23}" type="slidenum">
              <a:rPr lang="de-DE" smtClean="0"/>
              <a:t>‹Nr.›</a:t>
            </a:fld>
            <a:endParaRPr lang="de-DE"/>
          </a:p>
        </p:txBody>
      </p:sp>
    </p:spTree>
    <p:extLst>
      <p:ext uri="{BB962C8B-B14F-4D97-AF65-F5344CB8AC3E}">
        <p14:creationId xmlns:p14="http://schemas.microsoft.com/office/powerpoint/2010/main" val="26707954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0036BF-4C78-4FC7-B224-F87C3C2250AF}" type="datetimeFigureOut">
              <a:rPr lang="de-DE" smtClean="0"/>
              <a:t>11.12.2024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3A587C-530B-47F7-9767-82DCDDA93607}" type="slidenum">
              <a:rPr lang="de-DE" smtClean="0"/>
              <a:t>‹Nr.›</a:t>
            </a:fld>
            <a:endParaRPr lang="de-DE"/>
          </a:p>
        </p:txBody>
      </p:sp>
    </p:spTree>
    <p:extLst>
      <p:ext uri="{BB962C8B-B14F-4D97-AF65-F5344CB8AC3E}">
        <p14:creationId xmlns:p14="http://schemas.microsoft.com/office/powerpoint/2010/main" val="2578305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1</a:t>
            </a:fld>
            <a:endParaRPr lang="de-DE"/>
          </a:p>
        </p:txBody>
      </p:sp>
    </p:spTree>
    <p:extLst>
      <p:ext uri="{BB962C8B-B14F-4D97-AF65-F5344CB8AC3E}">
        <p14:creationId xmlns:p14="http://schemas.microsoft.com/office/powerpoint/2010/main" val="29660981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10</a:t>
            </a:fld>
            <a:endParaRPr lang="de-DE"/>
          </a:p>
        </p:txBody>
      </p:sp>
    </p:spTree>
    <p:extLst>
      <p:ext uri="{BB962C8B-B14F-4D97-AF65-F5344CB8AC3E}">
        <p14:creationId xmlns:p14="http://schemas.microsoft.com/office/powerpoint/2010/main" val="3722073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11</a:t>
            </a:fld>
            <a:endParaRPr lang="de-DE"/>
          </a:p>
        </p:txBody>
      </p:sp>
    </p:spTree>
    <p:extLst>
      <p:ext uri="{BB962C8B-B14F-4D97-AF65-F5344CB8AC3E}">
        <p14:creationId xmlns:p14="http://schemas.microsoft.com/office/powerpoint/2010/main" val="2593480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12</a:t>
            </a:fld>
            <a:endParaRPr lang="de-DE"/>
          </a:p>
        </p:txBody>
      </p:sp>
    </p:spTree>
    <p:extLst>
      <p:ext uri="{BB962C8B-B14F-4D97-AF65-F5344CB8AC3E}">
        <p14:creationId xmlns:p14="http://schemas.microsoft.com/office/powerpoint/2010/main" val="28047989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13</a:t>
            </a:fld>
            <a:endParaRPr lang="de-DE"/>
          </a:p>
        </p:txBody>
      </p:sp>
    </p:spTree>
    <p:extLst>
      <p:ext uri="{BB962C8B-B14F-4D97-AF65-F5344CB8AC3E}">
        <p14:creationId xmlns:p14="http://schemas.microsoft.com/office/powerpoint/2010/main" val="1559403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14</a:t>
            </a:fld>
            <a:endParaRPr lang="de-DE"/>
          </a:p>
        </p:txBody>
      </p:sp>
    </p:spTree>
    <p:extLst>
      <p:ext uri="{BB962C8B-B14F-4D97-AF65-F5344CB8AC3E}">
        <p14:creationId xmlns:p14="http://schemas.microsoft.com/office/powerpoint/2010/main" val="1925896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15</a:t>
            </a:fld>
            <a:endParaRPr lang="de-DE"/>
          </a:p>
        </p:txBody>
      </p:sp>
    </p:spTree>
    <p:extLst>
      <p:ext uri="{BB962C8B-B14F-4D97-AF65-F5344CB8AC3E}">
        <p14:creationId xmlns:p14="http://schemas.microsoft.com/office/powerpoint/2010/main" val="70917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16</a:t>
            </a:fld>
            <a:endParaRPr lang="de-DE"/>
          </a:p>
        </p:txBody>
      </p:sp>
    </p:spTree>
    <p:extLst>
      <p:ext uri="{BB962C8B-B14F-4D97-AF65-F5344CB8AC3E}">
        <p14:creationId xmlns:p14="http://schemas.microsoft.com/office/powerpoint/2010/main" val="38549436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17</a:t>
            </a:fld>
            <a:endParaRPr lang="de-DE"/>
          </a:p>
        </p:txBody>
      </p:sp>
    </p:spTree>
    <p:extLst>
      <p:ext uri="{BB962C8B-B14F-4D97-AF65-F5344CB8AC3E}">
        <p14:creationId xmlns:p14="http://schemas.microsoft.com/office/powerpoint/2010/main" val="25284282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18</a:t>
            </a:fld>
            <a:endParaRPr lang="de-DE"/>
          </a:p>
        </p:txBody>
      </p:sp>
    </p:spTree>
    <p:extLst>
      <p:ext uri="{BB962C8B-B14F-4D97-AF65-F5344CB8AC3E}">
        <p14:creationId xmlns:p14="http://schemas.microsoft.com/office/powerpoint/2010/main" val="7441000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19</a:t>
            </a:fld>
            <a:endParaRPr lang="de-DE"/>
          </a:p>
        </p:txBody>
      </p:sp>
    </p:spTree>
    <p:extLst>
      <p:ext uri="{BB962C8B-B14F-4D97-AF65-F5344CB8AC3E}">
        <p14:creationId xmlns:p14="http://schemas.microsoft.com/office/powerpoint/2010/main" val="2105939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2</a:t>
            </a:fld>
            <a:endParaRPr lang="de-DE"/>
          </a:p>
        </p:txBody>
      </p:sp>
    </p:spTree>
    <p:extLst>
      <p:ext uri="{BB962C8B-B14F-4D97-AF65-F5344CB8AC3E}">
        <p14:creationId xmlns:p14="http://schemas.microsoft.com/office/powerpoint/2010/main" val="31517742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20</a:t>
            </a:fld>
            <a:endParaRPr lang="de-DE"/>
          </a:p>
        </p:txBody>
      </p:sp>
    </p:spTree>
    <p:extLst>
      <p:ext uri="{BB962C8B-B14F-4D97-AF65-F5344CB8AC3E}">
        <p14:creationId xmlns:p14="http://schemas.microsoft.com/office/powerpoint/2010/main" val="2536443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21</a:t>
            </a:fld>
            <a:endParaRPr lang="de-DE"/>
          </a:p>
        </p:txBody>
      </p:sp>
    </p:spTree>
    <p:extLst>
      <p:ext uri="{BB962C8B-B14F-4D97-AF65-F5344CB8AC3E}">
        <p14:creationId xmlns:p14="http://schemas.microsoft.com/office/powerpoint/2010/main" val="2003372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22</a:t>
            </a:fld>
            <a:endParaRPr lang="de-DE"/>
          </a:p>
        </p:txBody>
      </p:sp>
    </p:spTree>
    <p:extLst>
      <p:ext uri="{BB962C8B-B14F-4D97-AF65-F5344CB8AC3E}">
        <p14:creationId xmlns:p14="http://schemas.microsoft.com/office/powerpoint/2010/main" val="39636979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23</a:t>
            </a:fld>
            <a:endParaRPr lang="de-DE"/>
          </a:p>
        </p:txBody>
      </p:sp>
    </p:spTree>
    <p:extLst>
      <p:ext uri="{BB962C8B-B14F-4D97-AF65-F5344CB8AC3E}">
        <p14:creationId xmlns:p14="http://schemas.microsoft.com/office/powerpoint/2010/main" val="1688916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24</a:t>
            </a:fld>
            <a:endParaRPr lang="de-DE"/>
          </a:p>
        </p:txBody>
      </p:sp>
    </p:spTree>
    <p:extLst>
      <p:ext uri="{BB962C8B-B14F-4D97-AF65-F5344CB8AC3E}">
        <p14:creationId xmlns:p14="http://schemas.microsoft.com/office/powerpoint/2010/main" val="16747836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25</a:t>
            </a:fld>
            <a:endParaRPr lang="de-DE"/>
          </a:p>
        </p:txBody>
      </p:sp>
    </p:spTree>
    <p:extLst>
      <p:ext uri="{BB962C8B-B14F-4D97-AF65-F5344CB8AC3E}">
        <p14:creationId xmlns:p14="http://schemas.microsoft.com/office/powerpoint/2010/main" val="3377326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26</a:t>
            </a:fld>
            <a:endParaRPr lang="de-DE"/>
          </a:p>
        </p:txBody>
      </p:sp>
    </p:spTree>
    <p:extLst>
      <p:ext uri="{BB962C8B-B14F-4D97-AF65-F5344CB8AC3E}">
        <p14:creationId xmlns:p14="http://schemas.microsoft.com/office/powerpoint/2010/main" val="984618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3</a:t>
            </a:fld>
            <a:endParaRPr lang="de-DE"/>
          </a:p>
        </p:txBody>
      </p:sp>
    </p:spTree>
    <p:extLst>
      <p:ext uri="{BB962C8B-B14F-4D97-AF65-F5344CB8AC3E}">
        <p14:creationId xmlns:p14="http://schemas.microsoft.com/office/powerpoint/2010/main" val="2333135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4</a:t>
            </a:fld>
            <a:endParaRPr lang="de-DE"/>
          </a:p>
        </p:txBody>
      </p:sp>
    </p:spTree>
    <p:extLst>
      <p:ext uri="{BB962C8B-B14F-4D97-AF65-F5344CB8AC3E}">
        <p14:creationId xmlns:p14="http://schemas.microsoft.com/office/powerpoint/2010/main" val="2004050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5</a:t>
            </a:fld>
            <a:endParaRPr lang="de-DE"/>
          </a:p>
        </p:txBody>
      </p:sp>
    </p:spTree>
    <p:extLst>
      <p:ext uri="{BB962C8B-B14F-4D97-AF65-F5344CB8AC3E}">
        <p14:creationId xmlns:p14="http://schemas.microsoft.com/office/powerpoint/2010/main" val="2667145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6</a:t>
            </a:fld>
            <a:endParaRPr lang="de-DE"/>
          </a:p>
        </p:txBody>
      </p:sp>
    </p:spTree>
    <p:extLst>
      <p:ext uri="{BB962C8B-B14F-4D97-AF65-F5344CB8AC3E}">
        <p14:creationId xmlns:p14="http://schemas.microsoft.com/office/powerpoint/2010/main" val="186075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7</a:t>
            </a:fld>
            <a:endParaRPr lang="de-DE"/>
          </a:p>
        </p:txBody>
      </p:sp>
    </p:spTree>
    <p:extLst>
      <p:ext uri="{BB962C8B-B14F-4D97-AF65-F5344CB8AC3E}">
        <p14:creationId xmlns:p14="http://schemas.microsoft.com/office/powerpoint/2010/main" val="4030328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8</a:t>
            </a:fld>
            <a:endParaRPr lang="de-DE"/>
          </a:p>
        </p:txBody>
      </p:sp>
    </p:spTree>
    <p:extLst>
      <p:ext uri="{BB962C8B-B14F-4D97-AF65-F5344CB8AC3E}">
        <p14:creationId xmlns:p14="http://schemas.microsoft.com/office/powerpoint/2010/main" val="3298940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3C3A587C-530B-47F7-9767-82DCDDA93607}" type="slidenum">
              <a:rPr lang="de-DE" smtClean="0"/>
              <a:t>9</a:t>
            </a:fld>
            <a:endParaRPr lang="de-DE"/>
          </a:p>
        </p:txBody>
      </p:sp>
    </p:spTree>
    <p:extLst>
      <p:ext uri="{BB962C8B-B14F-4D97-AF65-F5344CB8AC3E}">
        <p14:creationId xmlns:p14="http://schemas.microsoft.com/office/powerpoint/2010/main" val="10460843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5" name="Rechteck 4">
            <a:extLst>
              <a:ext uri="{FF2B5EF4-FFF2-40B4-BE49-F238E27FC236}">
                <a16:creationId xmlns:a16="http://schemas.microsoft.com/office/drawing/2014/main" id="{3DD1B47A-42F4-5A48-9F0B-9D52184CFCB8}"/>
              </a:ext>
            </a:extLst>
          </p:cNvPr>
          <p:cNvSpPr/>
          <p:nvPr userDrawn="1"/>
        </p:nvSpPr>
        <p:spPr>
          <a:xfrm>
            <a:off x="1" y="5681370"/>
            <a:ext cx="12192000" cy="1195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ctrTitle"/>
          </p:nvPr>
        </p:nvSpPr>
        <p:spPr>
          <a:xfrm>
            <a:off x="1524000" y="1122363"/>
            <a:ext cx="9144000" cy="2387600"/>
          </a:xfrm>
        </p:spPr>
        <p:txBody>
          <a:bodyPr anchor="b"/>
          <a:lstStyle>
            <a:lvl1pPr algn="ctr">
              <a:defRPr sz="6000" b="1"/>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grpSp>
        <p:nvGrpSpPr>
          <p:cNvPr id="18" name="Gruppieren 17">
            <a:extLst>
              <a:ext uri="{FF2B5EF4-FFF2-40B4-BE49-F238E27FC236}">
                <a16:creationId xmlns:a16="http://schemas.microsoft.com/office/drawing/2014/main" id="{808CD7D5-F577-49E4-A65A-9F1DA5466ABF}"/>
              </a:ext>
            </a:extLst>
          </p:cNvPr>
          <p:cNvGrpSpPr/>
          <p:nvPr userDrawn="1"/>
        </p:nvGrpSpPr>
        <p:grpSpPr>
          <a:xfrm>
            <a:off x="251943" y="5735637"/>
            <a:ext cx="11151426" cy="1086605"/>
            <a:chOff x="0" y="5598000"/>
            <a:chExt cx="12192000" cy="1260000"/>
          </a:xfrm>
        </p:grpSpPr>
        <p:sp>
          <p:nvSpPr>
            <p:cNvPr id="19" name="Rechteck 18">
              <a:extLst>
                <a:ext uri="{FF2B5EF4-FFF2-40B4-BE49-F238E27FC236}">
                  <a16:creationId xmlns:a16="http://schemas.microsoft.com/office/drawing/2014/main" id="{69326DD8-AF06-4358-884B-2F35F20ADD03}"/>
                </a:ext>
              </a:extLst>
            </p:cNvPr>
            <p:cNvSpPr/>
            <p:nvPr userDrawn="1"/>
          </p:nvSpPr>
          <p:spPr>
            <a:xfrm>
              <a:off x="0" y="5598000"/>
              <a:ext cx="12192000" cy="1260000"/>
            </a:xfrm>
            <a:prstGeom prst="rect">
              <a:avLst/>
            </a:prstGeom>
            <a:solidFill>
              <a:schemeClr val="bg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0" name="Grafik 19">
              <a:extLst>
                <a:ext uri="{FF2B5EF4-FFF2-40B4-BE49-F238E27FC236}">
                  <a16:creationId xmlns:a16="http://schemas.microsoft.com/office/drawing/2014/main" id="{90431831-8E59-4839-A5BF-9B943FA2F5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2857" y="5808375"/>
              <a:ext cx="1641245" cy="889368"/>
            </a:xfrm>
            <a:prstGeom prst="rect">
              <a:avLst/>
            </a:prstGeom>
          </p:spPr>
        </p:pic>
        <p:pic>
          <p:nvPicPr>
            <p:cNvPr id="21" name="Grafik 20">
              <a:extLst>
                <a:ext uri="{FF2B5EF4-FFF2-40B4-BE49-F238E27FC236}">
                  <a16:creationId xmlns:a16="http://schemas.microsoft.com/office/drawing/2014/main" id="{7C1D578B-106A-455D-8830-67DE4C19063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84000" y="5918832"/>
              <a:ext cx="2340000" cy="778911"/>
            </a:xfrm>
            <a:prstGeom prst="rect">
              <a:avLst/>
            </a:prstGeom>
          </p:spPr>
        </p:pic>
        <p:pic>
          <p:nvPicPr>
            <p:cNvPr id="22" name="Grafik 21">
              <a:extLst>
                <a:ext uri="{FF2B5EF4-FFF2-40B4-BE49-F238E27FC236}">
                  <a16:creationId xmlns:a16="http://schemas.microsoft.com/office/drawing/2014/main" id="{B275F71E-0C8F-4C1C-BA09-4A9D925EFDD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517051" y="6001223"/>
              <a:ext cx="1800000" cy="696520"/>
            </a:xfrm>
            <a:prstGeom prst="rect">
              <a:avLst/>
            </a:prstGeom>
          </p:spPr>
        </p:pic>
        <p:pic>
          <p:nvPicPr>
            <p:cNvPr id="23" name="Grafik 22">
              <a:extLst>
                <a:ext uri="{FF2B5EF4-FFF2-40B4-BE49-F238E27FC236}">
                  <a16:creationId xmlns:a16="http://schemas.microsoft.com/office/drawing/2014/main" id="{91DD9B42-8861-4561-A692-97DC8082850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920000" y="6244357"/>
              <a:ext cx="2160000" cy="413346"/>
            </a:xfrm>
            <a:prstGeom prst="rect">
              <a:avLst/>
            </a:prstGeom>
          </p:spPr>
        </p:pic>
        <p:pic>
          <p:nvPicPr>
            <p:cNvPr id="24" name="Grafik 23">
              <a:extLst>
                <a:ext uri="{FF2B5EF4-FFF2-40B4-BE49-F238E27FC236}">
                  <a16:creationId xmlns:a16="http://schemas.microsoft.com/office/drawing/2014/main" id="{3086E386-1736-438A-AD15-A3CAC9D6F9A7}"/>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482000" y="6127437"/>
              <a:ext cx="1800000" cy="546113"/>
            </a:xfrm>
            <a:prstGeom prst="rect">
              <a:avLst/>
            </a:prstGeom>
          </p:spPr>
        </p:pic>
      </p:grpSp>
    </p:spTree>
    <p:extLst>
      <p:ext uri="{BB962C8B-B14F-4D97-AF65-F5344CB8AC3E}">
        <p14:creationId xmlns:p14="http://schemas.microsoft.com/office/powerpoint/2010/main" val="3298020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11" name="Datumsplatzhalter 10"/>
          <p:cNvSpPr>
            <a:spLocks noGrp="1"/>
          </p:cNvSpPr>
          <p:nvPr>
            <p:ph type="dt" sz="half" idx="10"/>
          </p:nvPr>
        </p:nvSpPr>
        <p:spPr/>
        <p:txBody>
          <a:bodyPr/>
          <a:lstStyle/>
          <a:p>
            <a:r>
              <a:rPr lang="de-DE" smtClean="0"/>
              <a:t>06.11.2024</a:t>
            </a:r>
            <a:endParaRPr lang="de-DE"/>
          </a:p>
        </p:txBody>
      </p:sp>
      <p:sp>
        <p:nvSpPr>
          <p:cNvPr id="12" name="Fußzeilenplatzhalter 11"/>
          <p:cNvSpPr>
            <a:spLocks noGrp="1"/>
          </p:cNvSpPr>
          <p:nvPr>
            <p:ph type="ftr" sz="quarter" idx="11"/>
          </p:nvPr>
        </p:nvSpPr>
        <p:spPr>
          <a:xfrm>
            <a:off x="451448" y="6448507"/>
            <a:ext cx="9447745" cy="360000"/>
          </a:xfrm>
          <a:prstGeom prst="rect">
            <a:avLst/>
          </a:prstGeom>
        </p:spPr>
        <p:txBody>
          <a:bodyPr/>
          <a:lstStyle/>
          <a:p>
            <a:pPr algn="l"/>
            <a:r>
              <a:rPr lang="de-DE" b="1" smtClean="0"/>
              <a:t>Matthias Becker (HSBI) | ILIAS-NRW-Community Treffen</a:t>
            </a:r>
            <a:endParaRPr lang="de-DE" b="1"/>
          </a:p>
        </p:txBody>
      </p:sp>
      <p:sp>
        <p:nvSpPr>
          <p:cNvPr id="13" name="Foliennummernplatzhalter 12"/>
          <p:cNvSpPr>
            <a:spLocks noGrp="1"/>
          </p:cNvSpPr>
          <p:nvPr>
            <p:ph type="sldNum" sz="quarter" idx="12"/>
          </p:nvPr>
        </p:nvSpPr>
        <p:spPr/>
        <p:txBody>
          <a:bodyPr/>
          <a:lstStyle/>
          <a:p>
            <a:fld id="{75C89596-E18E-4950-BD5B-5016B733A891}" type="slidenum">
              <a:rPr lang="de-DE" smtClean="0"/>
              <a:pPr/>
              <a:t>‹Nr.›</a:t>
            </a:fld>
            <a:endParaRPr lang="de-DE"/>
          </a:p>
        </p:txBody>
      </p:sp>
      <p:cxnSp>
        <p:nvCxnSpPr>
          <p:cNvPr id="8" name="Gerader Verbinder 7">
            <a:extLst>
              <a:ext uri="{FF2B5EF4-FFF2-40B4-BE49-F238E27FC236}">
                <a16:creationId xmlns:a16="http://schemas.microsoft.com/office/drawing/2014/main" id="{3DB917B3-DF93-46AF-8193-2C55617B7D80}"/>
              </a:ext>
            </a:extLst>
          </p:cNvPr>
          <p:cNvCxnSpPr/>
          <p:nvPr userDrawn="1"/>
        </p:nvCxnSpPr>
        <p:spPr>
          <a:xfrm>
            <a:off x="156000" y="6382177"/>
            <a:ext cx="11880000" cy="1"/>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2836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11" name="Datumsplatzhalter 10"/>
          <p:cNvSpPr>
            <a:spLocks noGrp="1"/>
          </p:cNvSpPr>
          <p:nvPr>
            <p:ph type="dt" sz="half" idx="10"/>
          </p:nvPr>
        </p:nvSpPr>
        <p:spPr/>
        <p:txBody>
          <a:bodyPr/>
          <a:lstStyle/>
          <a:p>
            <a:r>
              <a:rPr lang="de-DE" smtClean="0"/>
              <a:t>06.11.2024</a:t>
            </a:r>
            <a:endParaRPr lang="de-DE"/>
          </a:p>
        </p:txBody>
      </p:sp>
      <p:sp>
        <p:nvSpPr>
          <p:cNvPr id="12" name="Fußzeilenplatzhalter 11"/>
          <p:cNvSpPr>
            <a:spLocks noGrp="1"/>
          </p:cNvSpPr>
          <p:nvPr>
            <p:ph type="ftr" sz="quarter" idx="11"/>
          </p:nvPr>
        </p:nvSpPr>
        <p:spPr>
          <a:xfrm>
            <a:off x="451448" y="6448507"/>
            <a:ext cx="9447745" cy="360000"/>
          </a:xfrm>
          <a:prstGeom prst="rect">
            <a:avLst/>
          </a:prstGeom>
        </p:spPr>
        <p:txBody>
          <a:bodyPr/>
          <a:lstStyle/>
          <a:p>
            <a:pPr algn="l"/>
            <a:r>
              <a:rPr lang="de-DE" b="1" smtClean="0"/>
              <a:t>Matthias Becker (HSBI) | ILIAS-NRW-Community Treffen</a:t>
            </a:r>
            <a:endParaRPr lang="de-DE" b="1"/>
          </a:p>
        </p:txBody>
      </p:sp>
      <p:sp>
        <p:nvSpPr>
          <p:cNvPr id="13" name="Foliennummernplatzhalter 12"/>
          <p:cNvSpPr>
            <a:spLocks noGrp="1"/>
          </p:cNvSpPr>
          <p:nvPr>
            <p:ph type="sldNum" sz="quarter" idx="12"/>
          </p:nvPr>
        </p:nvSpPr>
        <p:spPr/>
        <p:txBody>
          <a:bodyPr/>
          <a:lstStyle/>
          <a:p>
            <a:fld id="{75C89596-E18E-4950-BD5B-5016B733A891}" type="slidenum">
              <a:rPr lang="de-DE" smtClean="0"/>
              <a:pPr/>
              <a:t>‹Nr.›</a:t>
            </a:fld>
            <a:endParaRPr lang="de-DE"/>
          </a:p>
        </p:txBody>
      </p:sp>
      <p:cxnSp>
        <p:nvCxnSpPr>
          <p:cNvPr id="8" name="Gerader Verbinder 7">
            <a:extLst>
              <a:ext uri="{FF2B5EF4-FFF2-40B4-BE49-F238E27FC236}">
                <a16:creationId xmlns:a16="http://schemas.microsoft.com/office/drawing/2014/main" id="{9A7253A1-D176-4E2D-AB6F-B3B5749C61C6}"/>
              </a:ext>
            </a:extLst>
          </p:cNvPr>
          <p:cNvCxnSpPr/>
          <p:nvPr userDrawn="1"/>
        </p:nvCxnSpPr>
        <p:spPr>
          <a:xfrm>
            <a:off x="156000" y="6382177"/>
            <a:ext cx="11880000" cy="1"/>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861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0" name="Datumsplatzhalter 9"/>
          <p:cNvSpPr>
            <a:spLocks noGrp="1"/>
          </p:cNvSpPr>
          <p:nvPr>
            <p:ph type="dt" sz="half" idx="10"/>
          </p:nvPr>
        </p:nvSpPr>
        <p:spPr/>
        <p:txBody>
          <a:bodyPr/>
          <a:lstStyle/>
          <a:p>
            <a:r>
              <a:rPr lang="de-DE" smtClean="0"/>
              <a:t>06.11.2024</a:t>
            </a:r>
            <a:endParaRPr lang="de-DE"/>
          </a:p>
        </p:txBody>
      </p:sp>
      <p:sp>
        <p:nvSpPr>
          <p:cNvPr id="11" name="Fußzeilenplatzhalter 10"/>
          <p:cNvSpPr>
            <a:spLocks noGrp="1"/>
          </p:cNvSpPr>
          <p:nvPr>
            <p:ph type="ftr" sz="quarter" idx="11"/>
          </p:nvPr>
        </p:nvSpPr>
        <p:spPr>
          <a:xfrm>
            <a:off x="451448" y="6448507"/>
            <a:ext cx="9447745" cy="360000"/>
          </a:xfrm>
          <a:prstGeom prst="rect">
            <a:avLst/>
          </a:prstGeom>
        </p:spPr>
        <p:txBody>
          <a:bodyPr/>
          <a:lstStyle/>
          <a:p>
            <a:pPr algn="l"/>
            <a:r>
              <a:rPr lang="de-DE" b="1" smtClean="0"/>
              <a:t>Matthias Becker (HSBI) | ILIAS-NRW-Community Treffen</a:t>
            </a:r>
            <a:endParaRPr lang="de-DE" b="1"/>
          </a:p>
        </p:txBody>
      </p:sp>
      <p:sp>
        <p:nvSpPr>
          <p:cNvPr id="12" name="Foliennummernplatzhalter 11"/>
          <p:cNvSpPr>
            <a:spLocks noGrp="1"/>
          </p:cNvSpPr>
          <p:nvPr>
            <p:ph type="sldNum" sz="quarter" idx="12"/>
          </p:nvPr>
        </p:nvSpPr>
        <p:spPr/>
        <p:txBody>
          <a:bodyPr/>
          <a:lstStyle/>
          <a:p>
            <a:fld id="{75C89596-E18E-4950-BD5B-5016B733A891}" type="slidenum">
              <a:rPr lang="de-DE" smtClean="0"/>
              <a:pPr/>
              <a:t>‹Nr.›</a:t>
            </a:fld>
            <a:endParaRPr lang="de-DE"/>
          </a:p>
        </p:txBody>
      </p:sp>
      <p:cxnSp>
        <p:nvCxnSpPr>
          <p:cNvPr id="7" name="Gerader Verbinder 6">
            <a:extLst>
              <a:ext uri="{FF2B5EF4-FFF2-40B4-BE49-F238E27FC236}">
                <a16:creationId xmlns:a16="http://schemas.microsoft.com/office/drawing/2014/main" id="{9B1D6692-179A-41BB-ABC3-6423351DA80D}"/>
              </a:ext>
            </a:extLst>
          </p:cNvPr>
          <p:cNvCxnSpPr/>
          <p:nvPr userDrawn="1"/>
        </p:nvCxnSpPr>
        <p:spPr>
          <a:xfrm>
            <a:off x="156000" y="6382177"/>
            <a:ext cx="11880000" cy="1"/>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3966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folie">
    <p:spTree>
      <p:nvGrpSpPr>
        <p:cNvPr id="1" name=""/>
        <p:cNvGrpSpPr/>
        <p:nvPr/>
      </p:nvGrpSpPr>
      <p:grpSpPr>
        <a:xfrm>
          <a:off x="0" y="0"/>
          <a:ext cx="0" cy="0"/>
          <a:chOff x="0" y="0"/>
          <a:chExt cx="0" cy="0"/>
        </a:xfrm>
      </p:grpSpPr>
      <p:sp>
        <p:nvSpPr>
          <p:cNvPr id="14" name="Titel 7">
            <a:extLst>
              <a:ext uri="{FF2B5EF4-FFF2-40B4-BE49-F238E27FC236}">
                <a16:creationId xmlns:a16="http://schemas.microsoft.com/office/drawing/2014/main" id="{86754CDA-30CC-4994-8393-12A721EB3260}"/>
              </a:ext>
            </a:extLst>
          </p:cNvPr>
          <p:cNvSpPr>
            <a:spLocks noGrp="1"/>
          </p:cNvSpPr>
          <p:nvPr>
            <p:ph type="title"/>
          </p:nvPr>
        </p:nvSpPr>
        <p:spPr>
          <a:xfrm>
            <a:off x="451448" y="483079"/>
            <a:ext cx="9132499" cy="1207609"/>
          </a:xfrm>
        </p:spPr>
        <p:txBody>
          <a:bodyPr/>
          <a:lstStyle/>
          <a:p>
            <a:r>
              <a:rPr lang="de-DE"/>
              <a:t>Titelmasterformat durch Klicken bearbeiten</a:t>
            </a:r>
          </a:p>
        </p:txBody>
      </p:sp>
      <p:sp>
        <p:nvSpPr>
          <p:cNvPr id="15" name="Inhaltsplatzhalter 2">
            <a:extLst>
              <a:ext uri="{FF2B5EF4-FFF2-40B4-BE49-F238E27FC236}">
                <a16:creationId xmlns:a16="http://schemas.microsoft.com/office/drawing/2014/main" id="{CE5F35A1-1C05-47E5-89C0-962FC5E2232F}"/>
              </a:ext>
            </a:extLst>
          </p:cNvPr>
          <p:cNvSpPr>
            <a:spLocks noGrp="1"/>
          </p:cNvSpPr>
          <p:nvPr>
            <p:ph idx="1"/>
          </p:nvPr>
        </p:nvSpPr>
        <p:spPr>
          <a:xfrm>
            <a:off x="451448" y="1802175"/>
            <a:ext cx="10950002" cy="3795825"/>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65911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8" name="Titel 7"/>
          <p:cNvSpPr>
            <a:spLocks noGrp="1"/>
          </p:cNvSpPr>
          <p:nvPr>
            <p:ph type="title"/>
          </p:nvPr>
        </p:nvSpPr>
        <p:spPr>
          <a:xfrm>
            <a:off x="451448" y="483079"/>
            <a:ext cx="9132499" cy="1207609"/>
          </a:xfrm>
        </p:spPr>
        <p:txBody>
          <a:bodyPr/>
          <a:lstStyle/>
          <a:p>
            <a:r>
              <a:rPr lang="de-DE"/>
              <a:t>Titelmasterformat durch Klicken bearbeiten</a:t>
            </a:r>
          </a:p>
        </p:txBody>
      </p:sp>
      <p:cxnSp>
        <p:nvCxnSpPr>
          <p:cNvPr id="7" name="Gerader Verbinder 6">
            <a:extLst>
              <a:ext uri="{FF2B5EF4-FFF2-40B4-BE49-F238E27FC236}">
                <a16:creationId xmlns:a16="http://schemas.microsoft.com/office/drawing/2014/main" id="{404B56F9-7E37-4CFC-A7D9-89C3D8E0C363}"/>
              </a:ext>
            </a:extLst>
          </p:cNvPr>
          <p:cNvCxnSpPr/>
          <p:nvPr userDrawn="1"/>
        </p:nvCxnSpPr>
        <p:spPr>
          <a:xfrm>
            <a:off x="177445" y="6294819"/>
            <a:ext cx="11880000" cy="1"/>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2" name="Datumsplatzhalter 1">
            <a:extLst>
              <a:ext uri="{FF2B5EF4-FFF2-40B4-BE49-F238E27FC236}">
                <a16:creationId xmlns:a16="http://schemas.microsoft.com/office/drawing/2014/main" id="{FF94D0DE-D75D-4D14-A494-397E18BDC3DA}"/>
              </a:ext>
            </a:extLst>
          </p:cNvPr>
          <p:cNvSpPr>
            <a:spLocks noGrp="1"/>
          </p:cNvSpPr>
          <p:nvPr>
            <p:ph type="dt" sz="half" idx="10"/>
          </p:nvPr>
        </p:nvSpPr>
        <p:spPr/>
        <p:txBody>
          <a:bodyPr/>
          <a:lstStyle/>
          <a:p>
            <a:r>
              <a:rPr lang="de-DE" smtClean="0"/>
              <a:t>06.11.2024</a:t>
            </a:r>
            <a:endParaRPr lang="de-DE"/>
          </a:p>
        </p:txBody>
      </p:sp>
      <p:sp>
        <p:nvSpPr>
          <p:cNvPr id="4" name="Fußzeilenplatzhalter 3">
            <a:extLst>
              <a:ext uri="{FF2B5EF4-FFF2-40B4-BE49-F238E27FC236}">
                <a16:creationId xmlns:a16="http://schemas.microsoft.com/office/drawing/2014/main" id="{5122B89D-C80C-478B-97AF-46ABB4FDEF83}"/>
              </a:ext>
            </a:extLst>
          </p:cNvPr>
          <p:cNvSpPr>
            <a:spLocks noGrp="1"/>
          </p:cNvSpPr>
          <p:nvPr>
            <p:ph type="ftr" sz="quarter" idx="11"/>
          </p:nvPr>
        </p:nvSpPr>
        <p:spPr/>
        <p:txBody>
          <a:bodyPr/>
          <a:lstStyle/>
          <a:p>
            <a:pPr algn="l"/>
            <a:r>
              <a:rPr lang="de-DE" b="1" smtClean="0"/>
              <a:t>Matthias Becker (HSBI) | ILIAS-NRW-Community Treffen</a:t>
            </a:r>
            <a:endParaRPr lang="de-DE" b="1"/>
          </a:p>
        </p:txBody>
      </p:sp>
      <p:sp>
        <p:nvSpPr>
          <p:cNvPr id="5" name="Foliennummernplatzhalter 4">
            <a:extLst>
              <a:ext uri="{FF2B5EF4-FFF2-40B4-BE49-F238E27FC236}">
                <a16:creationId xmlns:a16="http://schemas.microsoft.com/office/drawing/2014/main" id="{1EA0DC15-1CE7-4584-9ADD-A68B6DEC3A4A}"/>
              </a:ext>
            </a:extLst>
          </p:cNvPr>
          <p:cNvSpPr>
            <a:spLocks noGrp="1"/>
          </p:cNvSpPr>
          <p:nvPr>
            <p:ph type="sldNum" sz="quarter" idx="12"/>
          </p:nvPr>
        </p:nvSpPr>
        <p:spPr/>
        <p:txBody>
          <a:bodyPr/>
          <a:lstStyle/>
          <a:p>
            <a:fld id="{75C89596-E18E-4950-BD5B-5016B733A891}" type="slidenum">
              <a:rPr lang="de-DE" smtClean="0"/>
              <a:pPr/>
              <a:t>‹Nr.›</a:t>
            </a:fld>
            <a:endParaRPr lang="de-DE"/>
          </a:p>
        </p:txBody>
      </p:sp>
    </p:spTree>
    <p:extLst>
      <p:ext uri="{BB962C8B-B14F-4D97-AF65-F5344CB8AC3E}">
        <p14:creationId xmlns:p14="http://schemas.microsoft.com/office/powerpoint/2010/main" val="1062544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13" name="Datumsplatzhalter 12"/>
          <p:cNvSpPr>
            <a:spLocks noGrp="1"/>
          </p:cNvSpPr>
          <p:nvPr>
            <p:ph type="dt" sz="half" idx="10"/>
          </p:nvPr>
        </p:nvSpPr>
        <p:spPr/>
        <p:txBody>
          <a:bodyPr/>
          <a:lstStyle/>
          <a:p>
            <a:r>
              <a:rPr lang="de-DE" smtClean="0"/>
              <a:t>06.11.2024</a:t>
            </a:r>
            <a:endParaRPr lang="de-DE"/>
          </a:p>
        </p:txBody>
      </p:sp>
      <p:sp>
        <p:nvSpPr>
          <p:cNvPr id="14" name="Fußzeilenplatzhalter 13"/>
          <p:cNvSpPr>
            <a:spLocks noGrp="1"/>
          </p:cNvSpPr>
          <p:nvPr>
            <p:ph type="ftr" sz="quarter" idx="11"/>
          </p:nvPr>
        </p:nvSpPr>
        <p:spPr>
          <a:xfrm>
            <a:off x="451448" y="6448507"/>
            <a:ext cx="9447745" cy="360000"/>
          </a:xfrm>
          <a:prstGeom prst="rect">
            <a:avLst/>
          </a:prstGeom>
        </p:spPr>
        <p:txBody>
          <a:bodyPr/>
          <a:lstStyle/>
          <a:p>
            <a:pPr algn="l"/>
            <a:r>
              <a:rPr lang="de-DE" b="1" smtClean="0"/>
              <a:t>Matthias Becker (HSBI) | ILIAS-NRW-Community Treffen</a:t>
            </a:r>
            <a:endParaRPr lang="de-DE" b="1"/>
          </a:p>
        </p:txBody>
      </p:sp>
      <p:sp>
        <p:nvSpPr>
          <p:cNvPr id="15" name="Foliennummernplatzhalter 14"/>
          <p:cNvSpPr>
            <a:spLocks noGrp="1"/>
          </p:cNvSpPr>
          <p:nvPr>
            <p:ph type="sldNum" sz="quarter" idx="12"/>
          </p:nvPr>
        </p:nvSpPr>
        <p:spPr/>
        <p:txBody>
          <a:bodyPr/>
          <a:lstStyle/>
          <a:p>
            <a:fld id="{75C89596-E18E-4950-BD5B-5016B733A891}" type="slidenum">
              <a:rPr lang="de-DE" smtClean="0"/>
              <a:pPr/>
              <a:t>‹Nr.›</a:t>
            </a:fld>
            <a:endParaRPr lang="de-DE"/>
          </a:p>
        </p:txBody>
      </p:sp>
      <p:cxnSp>
        <p:nvCxnSpPr>
          <p:cNvPr id="7" name="Gerader Verbinder 6">
            <a:extLst>
              <a:ext uri="{FF2B5EF4-FFF2-40B4-BE49-F238E27FC236}">
                <a16:creationId xmlns:a16="http://schemas.microsoft.com/office/drawing/2014/main" id="{F75C87FC-1150-4C72-B2D0-E6DE411B972F}"/>
              </a:ext>
            </a:extLst>
          </p:cNvPr>
          <p:cNvCxnSpPr/>
          <p:nvPr userDrawn="1"/>
        </p:nvCxnSpPr>
        <p:spPr>
          <a:xfrm>
            <a:off x="156000" y="6382177"/>
            <a:ext cx="11880000" cy="1"/>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3490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1" name="Datumsplatzhalter 10"/>
          <p:cNvSpPr>
            <a:spLocks noGrp="1"/>
          </p:cNvSpPr>
          <p:nvPr>
            <p:ph type="dt" sz="half" idx="10"/>
          </p:nvPr>
        </p:nvSpPr>
        <p:spPr/>
        <p:txBody>
          <a:bodyPr/>
          <a:lstStyle/>
          <a:p>
            <a:r>
              <a:rPr lang="de-DE" smtClean="0"/>
              <a:t>06.11.2024</a:t>
            </a:r>
            <a:endParaRPr lang="de-DE"/>
          </a:p>
        </p:txBody>
      </p:sp>
      <p:sp>
        <p:nvSpPr>
          <p:cNvPr id="12" name="Fußzeilenplatzhalter 11"/>
          <p:cNvSpPr>
            <a:spLocks noGrp="1"/>
          </p:cNvSpPr>
          <p:nvPr>
            <p:ph type="ftr" sz="quarter" idx="11"/>
          </p:nvPr>
        </p:nvSpPr>
        <p:spPr>
          <a:xfrm>
            <a:off x="451448" y="6448507"/>
            <a:ext cx="9447745" cy="360000"/>
          </a:xfrm>
          <a:prstGeom prst="rect">
            <a:avLst/>
          </a:prstGeom>
        </p:spPr>
        <p:txBody>
          <a:bodyPr/>
          <a:lstStyle/>
          <a:p>
            <a:pPr algn="l"/>
            <a:r>
              <a:rPr lang="de-DE" b="1" smtClean="0"/>
              <a:t>Matthias Becker (HSBI) | ILIAS-NRW-Community Treffen</a:t>
            </a:r>
            <a:endParaRPr lang="de-DE" b="1"/>
          </a:p>
        </p:txBody>
      </p:sp>
      <p:sp>
        <p:nvSpPr>
          <p:cNvPr id="13" name="Foliennummernplatzhalter 12"/>
          <p:cNvSpPr>
            <a:spLocks noGrp="1"/>
          </p:cNvSpPr>
          <p:nvPr>
            <p:ph type="sldNum" sz="quarter" idx="12"/>
          </p:nvPr>
        </p:nvSpPr>
        <p:spPr/>
        <p:txBody>
          <a:bodyPr/>
          <a:lstStyle/>
          <a:p>
            <a:fld id="{75C89596-E18E-4950-BD5B-5016B733A891}" type="slidenum">
              <a:rPr lang="de-DE" smtClean="0"/>
              <a:pPr/>
              <a:t>‹Nr.›</a:t>
            </a:fld>
            <a:endParaRPr lang="de-DE"/>
          </a:p>
        </p:txBody>
      </p:sp>
      <p:cxnSp>
        <p:nvCxnSpPr>
          <p:cNvPr id="8" name="Gerader Verbinder 7">
            <a:extLst>
              <a:ext uri="{FF2B5EF4-FFF2-40B4-BE49-F238E27FC236}">
                <a16:creationId xmlns:a16="http://schemas.microsoft.com/office/drawing/2014/main" id="{BD9E0D6D-1A2D-4B53-9344-EC6C67D2F112}"/>
              </a:ext>
            </a:extLst>
          </p:cNvPr>
          <p:cNvCxnSpPr/>
          <p:nvPr userDrawn="1"/>
        </p:nvCxnSpPr>
        <p:spPr>
          <a:xfrm>
            <a:off x="156000" y="6382177"/>
            <a:ext cx="11880000" cy="1"/>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5584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1449" y="1825625"/>
            <a:ext cx="3484448" cy="4351338"/>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1" name="Datumsplatzhalter 10"/>
          <p:cNvSpPr>
            <a:spLocks noGrp="1"/>
          </p:cNvSpPr>
          <p:nvPr>
            <p:ph type="dt" sz="half" idx="10"/>
          </p:nvPr>
        </p:nvSpPr>
        <p:spPr/>
        <p:txBody>
          <a:bodyPr/>
          <a:lstStyle/>
          <a:p>
            <a:r>
              <a:rPr lang="de-DE" smtClean="0"/>
              <a:t>06.11.2024</a:t>
            </a:r>
            <a:endParaRPr lang="de-DE"/>
          </a:p>
        </p:txBody>
      </p:sp>
      <p:sp>
        <p:nvSpPr>
          <p:cNvPr id="12" name="Fußzeilenplatzhalter 11"/>
          <p:cNvSpPr>
            <a:spLocks noGrp="1"/>
          </p:cNvSpPr>
          <p:nvPr>
            <p:ph type="ftr" sz="quarter" idx="11"/>
          </p:nvPr>
        </p:nvSpPr>
        <p:spPr>
          <a:xfrm>
            <a:off x="451448" y="6448507"/>
            <a:ext cx="9447745" cy="360000"/>
          </a:xfrm>
          <a:prstGeom prst="rect">
            <a:avLst/>
          </a:prstGeom>
        </p:spPr>
        <p:txBody>
          <a:bodyPr/>
          <a:lstStyle/>
          <a:p>
            <a:pPr algn="l"/>
            <a:r>
              <a:rPr lang="de-DE" b="1" smtClean="0"/>
              <a:t>Matthias Becker (HSBI) | ILIAS-NRW-Community Treffen</a:t>
            </a:r>
            <a:endParaRPr lang="de-DE" b="1"/>
          </a:p>
        </p:txBody>
      </p:sp>
      <p:sp>
        <p:nvSpPr>
          <p:cNvPr id="13" name="Foliennummernplatzhalter 12"/>
          <p:cNvSpPr>
            <a:spLocks noGrp="1"/>
          </p:cNvSpPr>
          <p:nvPr>
            <p:ph type="sldNum" sz="quarter" idx="12"/>
          </p:nvPr>
        </p:nvSpPr>
        <p:spPr/>
        <p:txBody>
          <a:bodyPr/>
          <a:lstStyle/>
          <a:p>
            <a:fld id="{75C89596-E18E-4950-BD5B-5016B733A891}" type="slidenum">
              <a:rPr lang="de-DE" smtClean="0"/>
              <a:pPr/>
              <a:t>‹Nr.›</a:t>
            </a:fld>
            <a:endParaRPr lang="de-DE"/>
          </a:p>
        </p:txBody>
      </p:sp>
      <p:cxnSp>
        <p:nvCxnSpPr>
          <p:cNvPr id="8" name="Gerader Verbinder 7">
            <a:extLst>
              <a:ext uri="{FF2B5EF4-FFF2-40B4-BE49-F238E27FC236}">
                <a16:creationId xmlns:a16="http://schemas.microsoft.com/office/drawing/2014/main" id="{BD9E0D6D-1A2D-4B53-9344-EC6C67D2F112}"/>
              </a:ext>
            </a:extLst>
          </p:cNvPr>
          <p:cNvCxnSpPr/>
          <p:nvPr userDrawn="1"/>
        </p:nvCxnSpPr>
        <p:spPr>
          <a:xfrm>
            <a:off x="156000" y="6382177"/>
            <a:ext cx="11880000" cy="1"/>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Inhaltsplatzhalter 2"/>
          <p:cNvSpPr>
            <a:spLocks noGrp="1"/>
          </p:cNvSpPr>
          <p:nvPr>
            <p:ph sz="half" idx="13"/>
          </p:nvPr>
        </p:nvSpPr>
        <p:spPr>
          <a:xfrm>
            <a:off x="3935897" y="1825625"/>
            <a:ext cx="3484448" cy="4351338"/>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7" name="Inhaltsplatzhalter 2"/>
          <p:cNvSpPr>
            <a:spLocks noGrp="1"/>
          </p:cNvSpPr>
          <p:nvPr>
            <p:ph sz="half" idx="14"/>
          </p:nvPr>
        </p:nvSpPr>
        <p:spPr>
          <a:xfrm>
            <a:off x="7420345" y="1825625"/>
            <a:ext cx="3484448" cy="4351338"/>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773368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13" name="Datumsplatzhalter 12"/>
          <p:cNvSpPr>
            <a:spLocks noGrp="1"/>
          </p:cNvSpPr>
          <p:nvPr>
            <p:ph type="dt" sz="half" idx="10"/>
          </p:nvPr>
        </p:nvSpPr>
        <p:spPr/>
        <p:txBody>
          <a:bodyPr/>
          <a:lstStyle/>
          <a:p>
            <a:r>
              <a:rPr lang="de-DE" smtClean="0"/>
              <a:t>06.11.2024</a:t>
            </a:r>
            <a:endParaRPr lang="de-DE"/>
          </a:p>
        </p:txBody>
      </p:sp>
      <p:sp>
        <p:nvSpPr>
          <p:cNvPr id="14" name="Fußzeilenplatzhalter 13"/>
          <p:cNvSpPr>
            <a:spLocks noGrp="1"/>
          </p:cNvSpPr>
          <p:nvPr>
            <p:ph type="ftr" sz="quarter" idx="11"/>
          </p:nvPr>
        </p:nvSpPr>
        <p:spPr>
          <a:xfrm>
            <a:off x="451448" y="6448507"/>
            <a:ext cx="9447745" cy="360000"/>
          </a:xfrm>
          <a:prstGeom prst="rect">
            <a:avLst/>
          </a:prstGeom>
        </p:spPr>
        <p:txBody>
          <a:bodyPr/>
          <a:lstStyle/>
          <a:p>
            <a:pPr algn="l"/>
            <a:r>
              <a:rPr lang="de-DE" b="1" smtClean="0"/>
              <a:t>Matthias Becker (HSBI) | ILIAS-NRW-Community Treffen</a:t>
            </a:r>
            <a:endParaRPr lang="de-DE" b="1"/>
          </a:p>
        </p:txBody>
      </p:sp>
      <p:sp>
        <p:nvSpPr>
          <p:cNvPr id="15" name="Foliennummernplatzhalter 14"/>
          <p:cNvSpPr>
            <a:spLocks noGrp="1"/>
          </p:cNvSpPr>
          <p:nvPr>
            <p:ph type="sldNum" sz="quarter" idx="12"/>
          </p:nvPr>
        </p:nvSpPr>
        <p:spPr/>
        <p:txBody>
          <a:bodyPr/>
          <a:lstStyle/>
          <a:p>
            <a:fld id="{75C89596-E18E-4950-BD5B-5016B733A891}" type="slidenum">
              <a:rPr lang="de-DE" smtClean="0"/>
              <a:pPr/>
              <a:t>‹Nr.›</a:t>
            </a:fld>
            <a:endParaRPr lang="de-DE"/>
          </a:p>
        </p:txBody>
      </p:sp>
      <p:cxnSp>
        <p:nvCxnSpPr>
          <p:cNvPr id="10" name="Gerader Verbinder 9">
            <a:extLst>
              <a:ext uri="{FF2B5EF4-FFF2-40B4-BE49-F238E27FC236}">
                <a16:creationId xmlns:a16="http://schemas.microsoft.com/office/drawing/2014/main" id="{476F61FA-8124-46D3-855E-0F089D0DC886}"/>
              </a:ext>
            </a:extLst>
          </p:cNvPr>
          <p:cNvCxnSpPr/>
          <p:nvPr userDrawn="1"/>
        </p:nvCxnSpPr>
        <p:spPr>
          <a:xfrm>
            <a:off x="156000" y="6382177"/>
            <a:ext cx="11880000" cy="1"/>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7505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9" name="Datumsplatzhalter 8"/>
          <p:cNvSpPr>
            <a:spLocks noGrp="1"/>
          </p:cNvSpPr>
          <p:nvPr>
            <p:ph type="dt" sz="half" idx="10"/>
          </p:nvPr>
        </p:nvSpPr>
        <p:spPr/>
        <p:txBody>
          <a:bodyPr/>
          <a:lstStyle/>
          <a:p>
            <a:r>
              <a:rPr lang="de-DE" smtClean="0"/>
              <a:t>06.11.2024</a:t>
            </a:r>
            <a:endParaRPr lang="de-DE"/>
          </a:p>
        </p:txBody>
      </p:sp>
      <p:sp>
        <p:nvSpPr>
          <p:cNvPr id="10" name="Fußzeilenplatzhalter 9"/>
          <p:cNvSpPr>
            <a:spLocks noGrp="1"/>
          </p:cNvSpPr>
          <p:nvPr>
            <p:ph type="ftr" sz="quarter" idx="11"/>
          </p:nvPr>
        </p:nvSpPr>
        <p:spPr>
          <a:xfrm>
            <a:off x="451448" y="6448507"/>
            <a:ext cx="9447745" cy="360000"/>
          </a:xfrm>
          <a:prstGeom prst="rect">
            <a:avLst/>
          </a:prstGeom>
        </p:spPr>
        <p:txBody>
          <a:bodyPr/>
          <a:lstStyle/>
          <a:p>
            <a:pPr algn="l"/>
            <a:r>
              <a:rPr lang="de-DE" b="1" smtClean="0"/>
              <a:t>Matthias Becker (HSBI) | ILIAS-NRW-Community Treffen</a:t>
            </a:r>
            <a:endParaRPr lang="de-DE" b="1"/>
          </a:p>
        </p:txBody>
      </p:sp>
      <p:sp>
        <p:nvSpPr>
          <p:cNvPr id="11" name="Foliennummernplatzhalter 10"/>
          <p:cNvSpPr>
            <a:spLocks noGrp="1"/>
          </p:cNvSpPr>
          <p:nvPr>
            <p:ph type="sldNum" sz="quarter" idx="12"/>
          </p:nvPr>
        </p:nvSpPr>
        <p:spPr/>
        <p:txBody>
          <a:bodyPr/>
          <a:lstStyle/>
          <a:p>
            <a:fld id="{75C89596-E18E-4950-BD5B-5016B733A891}" type="slidenum">
              <a:rPr lang="de-DE" smtClean="0"/>
              <a:pPr/>
              <a:t>‹Nr.›</a:t>
            </a:fld>
            <a:endParaRPr lang="de-DE"/>
          </a:p>
        </p:txBody>
      </p:sp>
      <p:cxnSp>
        <p:nvCxnSpPr>
          <p:cNvPr id="6" name="Gerader Verbinder 5">
            <a:extLst>
              <a:ext uri="{FF2B5EF4-FFF2-40B4-BE49-F238E27FC236}">
                <a16:creationId xmlns:a16="http://schemas.microsoft.com/office/drawing/2014/main" id="{4F443A63-E43B-43E7-86F9-45231F50875D}"/>
              </a:ext>
            </a:extLst>
          </p:cNvPr>
          <p:cNvCxnSpPr/>
          <p:nvPr userDrawn="1"/>
        </p:nvCxnSpPr>
        <p:spPr>
          <a:xfrm>
            <a:off x="156000" y="6382177"/>
            <a:ext cx="11880000" cy="1"/>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5302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8" name="Datumsplatzhalter 7"/>
          <p:cNvSpPr>
            <a:spLocks noGrp="1"/>
          </p:cNvSpPr>
          <p:nvPr>
            <p:ph type="dt" sz="half" idx="10"/>
          </p:nvPr>
        </p:nvSpPr>
        <p:spPr/>
        <p:txBody>
          <a:bodyPr/>
          <a:lstStyle/>
          <a:p>
            <a:r>
              <a:rPr lang="de-DE" smtClean="0"/>
              <a:t>06.11.2024</a:t>
            </a:r>
            <a:endParaRPr lang="de-DE"/>
          </a:p>
        </p:txBody>
      </p:sp>
      <p:sp>
        <p:nvSpPr>
          <p:cNvPr id="9" name="Fußzeilenplatzhalter 8"/>
          <p:cNvSpPr>
            <a:spLocks noGrp="1"/>
          </p:cNvSpPr>
          <p:nvPr>
            <p:ph type="ftr" sz="quarter" idx="11"/>
          </p:nvPr>
        </p:nvSpPr>
        <p:spPr>
          <a:xfrm>
            <a:off x="451448" y="6448507"/>
            <a:ext cx="9447745" cy="360000"/>
          </a:xfrm>
          <a:prstGeom prst="rect">
            <a:avLst/>
          </a:prstGeom>
        </p:spPr>
        <p:txBody>
          <a:bodyPr/>
          <a:lstStyle/>
          <a:p>
            <a:pPr algn="l"/>
            <a:r>
              <a:rPr lang="de-DE" b="1" smtClean="0"/>
              <a:t>Matthias Becker (HSBI) | ILIAS-NRW-Community Treffen</a:t>
            </a:r>
            <a:endParaRPr lang="de-DE" b="1"/>
          </a:p>
        </p:txBody>
      </p:sp>
      <p:sp>
        <p:nvSpPr>
          <p:cNvPr id="10" name="Foliennummernplatzhalter 9"/>
          <p:cNvSpPr>
            <a:spLocks noGrp="1"/>
          </p:cNvSpPr>
          <p:nvPr>
            <p:ph type="sldNum" sz="quarter" idx="12"/>
          </p:nvPr>
        </p:nvSpPr>
        <p:spPr/>
        <p:txBody>
          <a:bodyPr/>
          <a:lstStyle/>
          <a:p>
            <a:fld id="{75C89596-E18E-4950-BD5B-5016B733A891}" type="slidenum">
              <a:rPr lang="de-DE" smtClean="0"/>
              <a:pPr/>
              <a:t>‹Nr.›</a:t>
            </a:fld>
            <a:endParaRPr lang="de-DE"/>
          </a:p>
        </p:txBody>
      </p:sp>
      <p:cxnSp>
        <p:nvCxnSpPr>
          <p:cNvPr id="5" name="Gerader Verbinder 4">
            <a:extLst>
              <a:ext uri="{FF2B5EF4-FFF2-40B4-BE49-F238E27FC236}">
                <a16:creationId xmlns:a16="http://schemas.microsoft.com/office/drawing/2014/main" id="{34F43A33-97AC-4F5D-9915-4A82988F66AB}"/>
              </a:ext>
            </a:extLst>
          </p:cNvPr>
          <p:cNvCxnSpPr/>
          <p:nvPr userDrawn="1"/>
        </p:nvCxnSpPr>
        <p:spPr>
          <a:xfrm>
            <a:off x="156000" y="6382177"/>
            <a:ext cx="11880000" cy="1"/>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2429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1448" y="488548"/>
            <a:ext cx="8961408" cy="120294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1448" y="1802175"/>
            <a:ext cx="10950002"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10450104" y="6436128"/>
            <a:ext cx="951346" cy="360000"/>
          </a:xfrm>
          <a:prstGeom prst="rect">
            <a:avLst/>
          </a:prstGeom>
        </p:spPr>
        <p:txBody>
          <a:bodyPr vert="horz" lIns="91440" tIns="45720" rIns="91440" bIns="45720" rtlCol="0" anchor="ctr"/>
          <a:lstStyle>
            <a:lvl1pPr algn="l">
              <a:defRPr sz="1200">
                <a:solidFill>
                  <a:schemeClr val="tx1"/>
                </a:solidFill>
              </a:defRPr>
            </a:lvl1pPr>
          </a:lstStyle>
          <a:p>
            <a:r>
              <a:rPr lang="de-DE" smtClean="0"/>
              <a:t>06.11.2024</a:t>
            </a:r>
            <a:endParaRPr lang="de-DE"/>
          </a:p>
        </p:txBody>
      </p:sp>
      <p:sp>
        <p:nvSpPr>
          <p:cNvPr id="5" name="Fußzeilenplatzhalter 4"/>
          <p:cNvSpPr>
            <a:spLocks noGrp="1"/>
          </p:cNvSpPr>
          <p:nvPr>
            <p:ph type="ftr" sz="quarter" idx="3"/>
          </p:nvPr>
        </p:nvSpPr>
        <p:spPr>
          <a:xfrm>
            <a:off x="2539041" y="6436128"/>
            <a:ext cx="7335533" cy="360000"/>
          </a:xfrm>
          <a:prstGeom prst="rect">
            <a:avLst/>
          </a:prstGeom>
        </p:spPr>
        <p:txBody>
          <a:bodyPr vert="horz" lIns="91440" tIns="45720" rIns="91440" bIns="45720" rtlCol="0" anchor="ctr"/>
          <a:lstStyle>
            <a:lvl1pPr algn="ctr">
              <a:defRPr sz="1200">
                <a:solidFill>
                  <a:schemeClr val="tx1"/>
                </a:solidFill>
              </a:defRPr>
            </a:lvl1pPr>
          </a:lstStyle>
          <a:p>
            <a:pPr algn="l"/>
            <a:r>
              <a:rPr lang="de-DE" b="1" smtClean="0"/>
              <a:t>Matthias Becker (HSBI) | ILIAS-NRW-Community Treffen</a:t>
            </a:r>
            <a:endParaRPr lang="de-DE" b="1"/>
          </a:p>
        </p:txBody>
      </p:sp>
      <p:sp>
        <p:nvSpPr>
          <p:cNvPr id="6" name="Foliennummernplatzhalter 5"/>
          <p:cNvSpPr>
            <a:spLocks noGrp="1"/>
          </p:cNvSpPr>
          <p:nvPr>
            <p:ph type="sldNum" sz="quarter" idx="4"/>
          </p:nvPr>
        </p:nvSpPr>
        <p:spPr>
          <a:xfrm>
            <a:off x="11565609" y="6440030"/>
            <a:ext cx="491836" cy="360000"/>
          </a:xfrm>
          <a:prstGeom prst="rect">
            <a:avLst/>
          </a:prstGeom>
        </p:spPr>
        <p:txBody>
          <a:bodyPr vert="horz" lIns="91440" tIns="45720" rIns="91440" bIns="45720" rtlCol="0" anchor="ctr"/>
          <a:lstStyle>
            <a:lvl1pPr algn="r">
              <a:defRPr sz="1200">
                <a:solidFill>
                  <a:schemeClr val="accent2"/>
                </a:solidFill>
              </a:defRPr>
            </a:lvl1pPr>
          </a:lstStyle>
          <a:p>
            <a:fld id="{75C89596-E18E-4950-BD5B-5016B733A891}" type="slidenum">
              <a:rPr lang="de-DE" smtClean="0"/>
              <a:pPr/>
              <a:t>‹Nr.›</a:t>
            </a:fld>
            <a:endParaRPr lang="de-DE"/>
          </a:p>
        </p:txBody>
      </p:sp>
      <p:grpSp>
        <p:nvGrpSpPr>
          <p:cNvPr id="14" name="Gruppieren 13"/>
          <p:cNvGrpSpPr/>
          <p:nvPr userDrawn="1"/>
        </p:nvGrpSpPr>
        <p:grpSpPr>
          <a:xfrm>
            <a:off x="-12000" y="0"/>
            <a:ext cx="12204000" cy="488548"/>
            <a:chOff x="-12000" y="-377863"/>
            <a:chExt cx="12204000" cy="488548"/>
          </a:xfrm>
        </p:grpSpPr>
        <p:sp>
          <p:nvSpPr>
            <p:cNvPr id="15" name="Rechteck 14"/>
            <p:cNvSpPr/>
            <p:nvPr userDrawn="1"/>
          </p:nvSpPr>
          <p:spPr>
            <a:xfrm>
              <a:off x="-12000" y="-95247"/>
              <a:ext cx="12204000" cy="205932"/>
            </a:xfrm>
            <a:prstGeom prst="rect">
              <a:avLst/>
            </a:prstGeom>
            <a:solidFill>
              <a:srgbClr val="F63D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p:cNvSpPr/>
            <p:nvPr userDrawn="1"/>
          </p:nvSpPr>
          <p:spPr>
            <a:xfrm>
              <a:off x="-12000" y="-377863"/>
              <a:ext cx="12204000" cy="330240"/>
            </a:xfrm>
            <a:prstGeom prst="rect">
              <a:avLst/>
            </a:prstGeom>
            <a:solidFill>
              <a:srgbClr val="2944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870928433"/>
      </p:ext>
    </p:extLst>
  </p:cSld>
  <p:clrMap bg1="lt1" tx1="dk1" bg2="lt2" tx2="dk2" accent1="accent1" accent2="accent2" accent3="accent3" accent4="accent4" accent5="accent5" accent6="accent6" hlink="hlink" folHlink="folHlink"/>
  <p:sldLayoutIdLst>
    <p:sldLayoutId id="2147483713" r:id="rId1"/>
    <p:sldLayoutId id="2147483723" r:id="rId2"/>
    <p:sldLayoutId id="2147483714" r:id="rId3"/>
    <p:sldLayoutId id="2147483715" r:id="rId4"/>
    <p:sldLayoutId id="2147483716" r:id="rId5"/>
    <p:sldLayoutId id="2147483724" r:id="rId6"/>
    <p:sldLayoutId id="2147483717" r:id="rId7"/>
    <p:sldLayoutId id="2147483718" r:id="rId8"/>
    <p:sldLayoutId id="2147483719" r:id="rId9"/>
    <p:sldLayoutId id="2147483720" r:id="rId10"/>
    <p:sldLayoutId id="2147483721" r:id="rId11"/>
    <p:sldLayoutId id="2147483722"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7.svg"/><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sv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7.sv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10.png"/><Relationship Id="rId4" Type="http://schemas.openxmlformats.org/officeDocument/2006/relationships/image" Target="../media/image7.sv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7.sv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7.sv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3.xml"/><Relationship Id="rId5" Type="http://schemas.openxmlformats.org/officeDocument/2006/relationships/image" Target="../media/image13.png"/><Relationship Id="rId4" Type="http://schemas.openxmlformats.org/officeDocument/2006/relationships/image" Target="../media/image7.sv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3.xml"/><Relationship Id="rId6" Type="http://schemas.openxmlformats.org/officeDocument/2006/relationships/hyperlink" Target="https://docu.ilias.de/go/wiki/wpage_8514_1357" TargetMode="External"/><Relationship Id="rId5" Type="http://schemas.openxmlformats.org/officeDocument/2006/relationships/hyperlink" Target="https://docu.ilias.de/go/wiki/wpage_5227_1357" TargetMode="External"/><Relationship Id="rId4" Type="http://schemas.openxmlformats.org/officeDocument/2006/relationships/image" Target="../media/image7.svg"/></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3"/>
          <p:cNvSpPr>
            <a:spLocks noGrp="1"/>
          </p:cNvSpPr>
          <p:nvPr>
            <p:ph type="ftr" sz="quarter" idx="11"/>
          </p:nvPr>
        </p:nvSpPr>
        <p:spPr>
          <a:xfrm>
            <a:off x="1547446" y="6293643"/>
            <a:ext cx="9097108" cy="564357"/>
          </a:xfrm>
        </p:spPr>
        <p:txBody>
          <a:bodyPr/>
          <a:lstStyle/>
          <a:p>
            <a:r>
              <a:rPr lang="de-DE" sz="1400" dirty="0" smtClean="0">
                <a:latin typeface="+mj-lt"/>
              </a:rPr>
              <a:t>Matthias Becker </a:t>
            </a:r>
            <a:r>
              <a:rPr lang="de-DE" sz="1400" dirty="0" smtClean="0">
                <a:latin typeface="+mj-lt"/>
              </a:rPr>
              <a:t>(HSBI) | </a:t>
            </a:r>
            <a:r>
              <a:rPr lang="de-DE" sz="1400" dirty="0" smtClean="0">
                <a:latin typeface="+mj-lt"/>
              </a:rPr>
              <a:t>ILIAS-NRW-Community Treffen</a:t>
            </a:r>
            <a:endParaRPr lang="de-DE" sz="1400" dirty="0">
              <a:latin typeface="+mj-lt"/>
            </a:endParaRPr>
          </a:p>
        </p:txBody>
      </p:sp>
      <p:sp>
        <p:nvSpPr>
          <p:cNvPr id="7" name="Titel 1"/>
          <p:cNvSpPr>
            <a:spLocks noGrp="1"/>
          </p:cNvSpPr>
          <p:nvPr>
            <p:ph type="title"/>
          </p:nvPr>
        </p:nvSpPr>
        <p:spPr>
          <a:xfrm>
            <a:off x="831850" y="1709739"/>
            <a:ext cx="10515600" cy="2776292"/>
          </a:xfrm>
        </p:spPr>
        <p:txBody>
          <a:bodyPr anchor="b">
            <a:normAutofit/>
          </a:bodyPr>
          <a:lstStyle/>
          <a:p>
            <a:pPr algn="ctr"/>
            <a:r>
              <a:rPr lang="de-DE" dirty="0">
                <a:latin typeface="Barlow Condensed" panose="00000506000000000000" pitchFamily="2" charset="0"/>
              </a:rPr>
              <a:t>Erklärvideos zur Usability-Verbesserung </a:t>
            </a:r>
            <a:r>
              <a:rPr lang="de-DE" dirty="0" smtClean="0">
                <a:latin typeface="Barlow Condensed" panose="00000506000000000000" pitchFamily="2" charset="0"/>
              </a:rPr>
              <a:t>von </a:t>
            </a:r>
            <a:r>
              <a:rPr lang="de-DE" dirty="0">
                <a:latin typeface="Barlow Condensed" panose="00000506000000000000" pitchFamily="2" charset="0"/>
              </a:rPr>
              <a:t>ILIAS</a:t>
            </a:r>
          </a:p>
        </p:txBody>
      </p:sp>
      <p:sp>
        <p:nvSpPr>
          <p:cNvPr id="8" name="Textplatzhalter 2"/>
          <p:cNvSpPr txBox="1">
            <a:spLocks/>
          </p:cNvSpPr>
          <p:nvPr/>
        </p:nvSpPr>
        <p:spPr>
          <a:xfrm>
            <a:off x="831850" y="4486031"/>
            <a:ext cx="10515600" cy="160361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de-DE" sz="3600" dirty="0">
              <a:latin typeface="Barlow Condensed" panose="00000506000000000000" pitchFamily="2" charset="0"/>
            </a:endParaRPr>
          </a:p>
        </p:txBody>
      </p:sp>
      <p:pic>
        <p:nvPicPr>
          <p:cNvPr id="9" name="Grafi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24006" y="1713608"/>
            <a:ext cx="5131288" cy="1092403"/>
          </a:xfrm>
          <a:prstGeom prst="rect">
            <a:avLst/>
          </a:prstGeom>
        </p:spPr>
      </p:pic>
      <p:pic>
        <p:nvPicPr>
          <p:cNvPr id="11" name="Grafik 10">
            <a:extLst>
              <a:ext uri="{FF2B5EF4-FFF2-40B4-BE49-F238E27FC236}">
                <a16:creationId xmlns:a16="http://schemas.microsoft.com/office/drawing/2014/main" id="{8DEB241A-F431-43E0-A1AB-FA6C72F2407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bwMode="auto">
          <a:xfrm>
            <a:off x="309015" y="6332614"/>
            <a:ext cx="1819275" cy="419100"/>
          </a:xfrm>
          <a:prstGeom prst="rect">
            <a:avLst/>
          </a:prstGeom>
        </p:spPr>
      </p:pic>
      <p:sp>
        <p:nvSpPr>
          <p:cNvPr id="17" name="Datumsplatzhalter 16"/>
          <p:cNvSpPr>
            <a:spLocks noGrp="1"/>
          </p:cNvSpPr>
          <p:nvPr>
            <p:ph type="dt" sz="half" idx="10"/>
          </p:nvPr>
        </p:nvSpPr>
        <p:spPr/>
        <p:txBody>
          <a:bodyPr/>
          <a:lstStyle/>
          <a:p>
            <a:r>
              <a:rPr lang="de-DE" smtClean="0"/>
              <a:t>06.11.2024</a:t>
            </a:r>
            <a:endParaRPr lang="de-DE" dirty="0"/>
          </a:p>
        </p:txBody>
      </p:sp>
      <p:sp>
        <p:nvSpPr>
          <p:cNvPr id="18" name="Foliennummernplatzhalter 17"/>
          <p:cNvSpPr>
            <a:spLocks noGrp="1"/>
          </p:cNvSpPr>
          <p:nvPr>
            <p:ph type="sldNum" sz="quarter" idx="12"/>
          </p:nvPr>
        </p:nvSpPr>
        <p:spPr/>
        <p:txBody>
          <a:bodyPr/>
          <a:lstStyle/>
          <a:p>
            <a:fld id="{75C89596-E18E-4950-BD5B-5016B733A891}" type="slidenum">
              <a:rPr lang="de-DE" smtClean="0"/>
              <a:pPr/>
              <a:t>1</a:t>
            </a:fld>
            <a:endParaRPr lang="de-DE"/>
          </a:p>
        </p:txBody>
      </p:sp>
    </p:spTree>
    <p:extLst>
      <p:ext uri="{BB962C8B-B14F-4D97-AF65-F5344CB8AC3E}">
        <p14:creationId xmlns:p14="http://schemas.microsoft.com/office/powerpoint/2010/main" val="31790559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Auswertung Usability-Test</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10</a:t>
            </a:fld>
            <a:endParaRPr lang="de-DE"/>
          </a:p>
        </p:txBody>
      </p:sp>
      <p:sp>
        <p:nvSpPr>
          <p:cNvPr id="2" name="Inhaltsplatzhalter 1"/>
          <p:cNvSpPr>
            <a:spLocks noGrp="1"/>
          </p:cNvSpPr>
          <p:nvPr>
            <p:ph idx="1"/>
          </p:nvPr>
        </p:nvSpPr>
        <p:spPr/>
        <p:txBody>
          <a:bodyPr>
            <a:normAutofit/>
          </a:bodyPr>
          <a:lstStyle/>
          <a:p>
            <a:pPr marL="0" lvl="0" indent="0">
              <a:lnSpc>
                <a:spcPct val="134000"/>
              </a:lnSpc>
              <a:spcBef>
                <a:spcPts val="600"/>
              </a:spcBef>
              <a:buNone/>
            </a:pPr>
            <a:r>
              <a:rPr lang="de-DE" b="1" dirty="0" smtClean="0"/>
              <a:t>Effektivität:</a:t>
            </a:r>
          </a:p>
          <a:p>
            <a:pPr>
              <a:lnSpc>
                <a:spcPct val="114000"/>
              </a:lnSpc>
              <a:spcBef>
                <a:spcPts val="600"/>
              </a:spcBef>
            </a:pPr>
            <a:r>
              <a:rPr lang="de-DE" sz="2400" dirty="0" smtClean="0">
                <a:latin typeface="+mj-lt"/>
              </a:rPr>
              <a:t>19 % höhere Erfolgsrate bei erfolgreicher Bearbeitung seitens der Experimentalgruppe</a:t>
            </a:r>
          </a:p>
          <a:p>
            <a:pPr marL="0" lvl="0" indent="0">
              <a:lnSpc>
                <a:spcPct val="134000"/>
              </a:lnSpc>
              <a:spcBef>
                <a:spcPts val="600"/>
              </a:spcBef>
              <a:buNone/>
            </a:pPr>
            <a:r>
              <a:rPr lang="de-DE" b="1" dirty="0" smtClean="0"/>
              <a:t>Effizienz:</a:t>
            </a:r>
            <a:endParaRPr lang="de-DE" b="1" dirty="0"/>
          </a:p>
          <a:p>
            <a:pPr>
              <a:lnSpc>
                <a:spcPct val="114000"/>
              </a:lnSpc>
              <a:spcBef>
                <a:spcPts val="600"/>
              </a:spcBef>
            </a:pPr>
            <a:r>
              <a:rPr lang="de-DE" sz="2400" dirty="0">
                <a:latin typeface="+mj-lt"/>
              </a:rPr>
              <a:t>2</a:t>
            </a:r>
            <a:r>
              <a:rPr lang="de-DE" sz="2400" dirty="0" smtClean="0">
                <a:latin typeface="+mj-lt"/>
              </a:rPr>
              <a:t>9 </a:t>
            </a:r>
            <a:r>
              <a:rPr lang="de-DE" sz="2400" dirty="0">
                <a:latin typeface="+mj-lt"/>
              </a:rPr>
              <a:t>% </a:t>
            </a:r>
            <a:r>
              <a:rPr lang="de-DE" sz="2400" dirty="0" smtClean="0">
                <a:latin typeface="+mj-lt"/>
              </a:rPr>
              <a:t>schnellere Bearbeitung insgesamt </a:t>
            </a:r>
            <a:r>
              <a:rPr lang="de-DE" sz="2400" dirty="0">
                <a:latin typeface="+mj-lt"/>
              </a:rPr>
              <a:t>seitens der </a:t>
            </a:r>
            <a:r>
              <a:rPr lang="de-DE" sz="2400" dirty="0" smtClean="0">
                <a:latin typeface="+mj-lt"/>
              </a:rPr>
              <a:t>Experimentalgruppe, 78 % schnellere Bearbeitung in ILIAS</a:t>
            </a:r>
          </a:p>
          <a:p>
            <a:pPr>
              <a:lnSpc>
                <a:spcPct val="114000"/>
              </a:lnSpc>
              <a:spcBef>
                <a:spcPts val="600"/>
              </a:spcBef>
            </a:pPr>
            <a:r>
              <a:rPr lang="de-DE" sz="2400" dirty="0" smtClean="0">
                <a:latin typeface="+mj-lt"/>
              </a:rPr>
              <a:t>12 % mehr Klicks insgesamt seitens der Experimentalgruppe, 61 % weniger Klicks in ILIAS</a:t>
            </a:r>
          </a:p>
          <a:p>
            <a:pPr>
              <a:lnSpc>
                <a:spcPct val="114000"/>
              </a:lnSpc>
              <a:spcBef>
                <a:spcPts val="600"/>
              </a:spcBef>
            </a:pPr>
            <a:r>
              <a:rPr lang="de-DE" sz="2400" dirty="0" smtClean="0">
                <a:latin typeface="+mj-lt"/>
              </a:rPr>
              <a:t>500 % höhere Erfolgsrate bei sinnvollem Ersten Klick seitens der Experimentalgruppe</a:t>
            </a:r>
            <a:endParaRPr lang="de-DE" sz="2400" dirty="0">
              <a:latin typeface="+mj-lt"/>
            </a:endParaRPr>
          </a:p>
        </p:txBody>
      </p:sp>
    </p:spTree>
    <p:extLst>
      <p:ext uri="{BB962C8B-B14F-4D97-AF65-F5344CB8AC3E}">
        <p14:creationId xmlns:p14="http://schemas.microsoft.com/office/powerpoint/2010/main" val="19076993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Fragen System Usability Scale</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11</a:t>
            </a:fld>
            <a:endParaRPr lang="de-DE"/>
          </a:p>
        </p:txBody>
      </p:sp>
      <p:sp>
        <p:nvSpPr>
          <p:cNvPr id="2" name="Inhaltsplatzhalter 1"/>
          <p:cNvSpPr>
            <a:spLocks noGrp="1"/>
          </p:cNvSpPr>
          <p:nvPr>
            <p:ph idx="1"/>
          </p:nvPr>
        </p:nvSpPr>
        <p:spPr/>
        <p:txBody>
          <a:bodyPr>
            <a:normAutofit fontScale="62500" lnSpcReduction="20000"/>
          </a:bodyPr>
          <a:lstStyle/>
          <a:p>
            <a:pPr marL="0" lvl="0" indent="0">
              <a:lnSpc>
                <a:spcPct val="134000"/>
              </a:lnSpc>
              <a:spcBef>
                <a:spcPts val="600"/>
              </a:spcBef>
              <a:buNone/>
            </a:pPr>
            <a:r>
              <a:rPr lang="de-DE" b="1" dirty="0" smtClean="0"/>
              <a:t>Fragen bzw. Aussagen des SUS-Fragebogens</a:t>
            </a:r>
          </a:p>
          <a:p>
            <a:pPr marL="514350" lvl="0" indent="-514350">
              <a:lnSpc>
                <a:spcPct val="134000"/>
              </a:lnSpc>
              <a:spcBef>
                <a:spcPts val="600"/>
              </a:spcBef>
              <a:buFont typeface="+mj-lt"/>
              <a:buAutoNum type="arabicPeriod"/>
            </a:pPr>
            <a:r>
              <a:rPr lang="de-DE" dirty="0" smtClean="0">
                <a:latin typeface="+mj-lt"/>
              </a:rPr>
              <a:t>Ich </a:t>
            </a:r>
            <a:r>
              <a:rPr lang="de-DE" dirty="0">
                <a:latin typeface="+mj-lt"/>
              </a:rPr>
              <a:t>denke, dass ich ILIAS häufig verwenden möchte. </a:t>
            </a:r>
          </a:p>
          <a:p>
            <a:pPr marL="514350" lvl="0" indent="-514350">
              <a:lnSpc>
                <a:spcPct val="134000"/>
              </a:lnSpc>
              <a:spcBef>
                <a:spcPts val="600"/>
              </a:spcBef>
              <a:buFont typeface="+mj-lt"/>
              <a:buAutoNum type="arabicPeriod"/>
            </a:pPr>
            <a:r>
              <a:rPr lang="de-DE" dirty="0">
                <a:latin typeface="+mj-lt"/>
              </a:rPr>
              <a:t>Ich fand ILIAS unnötig komplex. </a:t>
            </a:r>
          </a:p>
          <a:p>
            <a:pPr marL="514350" lvl="0" indent="-514350">
              <a:lnSpc>
                <a:spcPct val="134000"/>
              </a:lnSpc>
              <a:spcBef>
                <a:spcPts val="600"/>
              </a:spcBef>
              <a:buFont typeface="+mj-lt"/>
              <a:buAutoNum type="arabicPeriod"/>
            </a:pPr>
            <a:r>
              <a:rPr lang="de-DE" dirty="0">
                <a:latin typeface="+mj-lt"/>
              </a:rPr>
              <a:t>Ich dachte, ILIAS war einfach zu bedienen. </a:t>
            </a:r>
          </a:p>
          <a:p>
            <a:pPr marL="514350" lvl="0" indent="-514350">
              <a:lnSpc>
                <a:spcPct val="134000"/>
              </a:lnSpc>
              <a:spcBef>
                <a:spcPts val="600"/>
              </a:spcBef>
              <a:buFont typeface="+mj-lt"/>
              <a:buAutoNum type="arabicPeriod"/>
            </a:pPr>
            <a:r>
              <a:rPr lang="de-DE" dirty="0">
                <a:latin typeface="+mj-lt"/>
              </a:rPr>
              <a:t>Ich denke, dass ich die Unterstützung einer technischen Person brauche, um ILIAS nutzen zu können. </a:t>
            </a:r>
          </a:p>
          <a:p>
            <a:pPr marL="514350" lvl="0" indent="-514350">
              <a:lnSpc>
                <a:spcPct val="134000"/>
              </a:lnSpc>
              <a:spcBef>
                <a:spcPts val="600"/>
              </a:spcBef>
              <a:buFont typeface="+mj-lt"/>
              <a:buAutoNum type="arabicPeriod"/>
            </a:pPr>
            <a:r>
              <a:rPr lang="de-DE" dirty="0">
                <a:latin typeface="+mj-lt"/>
              </a:rPr>
              <a:t>Ich fand, die verschiedenen Funktionen in ILIAS waren gut integriert. </a:t>
            </a:r>
          </a:p>
          <a:p>
            <a:pPr marL="514350" lvl="0" indent="-514350">
              <a:lnSpc>
                <a:spcPct val="134000"/>
              </a:lnSpc>
              <a:spcBef>
                <a:spcPts val="600"/>
              </a:spcBef>
              <a:buFont typeface="+mj-lt"/>
              <a:buAutoNum type="arabicPeriod"/>
            </a:pPr>
            <a:r>
              <a:rPr lang="de-DE" dirty="0">
                <a:latin typeface="+mj-lt"/>
              </a:rPr>
              <a:t>Ich dachte, dass ILIAS nicht konsistent genug war. </a:t>
            </a:r>
          </a:p>
          <a:p>
            <a:pPr marL="514350" lvl="0" indent="-514350">
              <a:lnSpc>
                <a:spcPct val="134000"/>
              </a:lnSpc>
              <a:spcBef>
                <a:spcPts val="600"/>
              </a:spcBef>
              <a:buFont typeface="+mj-lt"/>
              <a:buAutoNum type="arabicPeriod"/>
            </a:pPr>
            <a:r>
              <a:rPr lang="de-DE" dirty="0">
                <a:latin typeface="+mj-lt"/>
              </a:rPr>
              <a:t>Ich würde mir vorstellen, dass die meisten Leute sehr schnell lernen würden, ILIAS zu benutzen. </a:t>
            </a:r>
          </a:p>
          <a:p>
            <a:pPr marL="514350" lvl="0" indent="-514350">
              <a:lnSpc>
                <a:spcPct val="134000"/>
              </a:lnSpc>
              <a:spcBef>
                <a:spcPts val="600"/>
              </a:spcBef>
              <a:buFont typeface="+mj-lt"/>
              <a:buAutoNum type="arabicPeriod"/>
            </a:pPr>
            <a:r>
              <a:rPr lang="de-DE" dirty="0">
                <a:latin typeface="+mj-lt"/>
              </a:rPr>
              <a:t>Ich fand ILIAS sehr umständlich zu benutzen. </a:t>
            </a:r>
          </a:p>
          <a:p>
            <a:pPr marL="514350" lvl="0" indent="-514350">
              <a:lnSpc>
                <a:spcPct val="134000"/>
              </a:lnSpc>
              <a:spcBef>
                <a:spcPts val="600"/>
              </a:spcBef>
              <a:buFont typeface="+mj-lt"/>
              <a:buAutoNum type="arabicPeriod"/>
            </a:pPr>
            <a:r>
              <a:rPr lang="de-DE" dirty="0">
                <a:latin typeface="+mj-lt"/>
              </a:rPr>
              <a:t>Ich habe mich sehr selbstsicher gefühlt, ILIAS zu verwenden. </a:t>
            </a:r>
          </a:p>
          <a:p>
            <a:pPr marL="514350" lvl="0" indent="-514350">
              <a:lnSpc>
                <a:spcPct val="134000"/>
              </a:lnSpc>
              <a:spcBef>
                <a:spcPts val="600"/>
              </a:spcBef>
              <a:buFont typeface="+mj-lt"/>
              <a:buAutoNum type="arabicPeriod"/>
            </a:pPr>
            <a:r>
              <a:rPr lang="de-DE" dirty="0">
                <a:latin typeface="+mj-lt"/>
              </a:rPr>
              <a:t>Ich musste eine Menge Dinge lernen, bevor ich mit ILIAS loslegen konnte.</a:t>
            </a:r>
          </a:p>
          <a:p>
            <a:pPr>
              <a:lnSpc>
                <a:spcPct val="170000"/>
              </a:lnSpc>
            </a:pPr>
            <a:endParaRPr lang="de-DE" dirty="0"/>
          </a:p>
        </p:txBody>
      </p:sp>
    </p:spTree>
    <p:extLst>
      <p:ext uri="{BB962C8B-B14F-4D97-AF65-F5344CB8AC3E}">
        <p14:creationId xmlns:p14="http://schemas.microsoft.com/office/powerpoint/2010/main" val="7867173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1448" y="4964657"/>
            <a:ext cx="10950002" cy="1188856"/>
          </a:xfrm>
        </p:spPr>
        <p:txBody>
          <a:bodyPr vert="horz" lIns="91440" tIns="45720" rIns="91440" bIns="45720" rtlCol="0" anchor="t">
            <a:normAutofit/>
          </a:bodyPr>
          <a:lstStyle/>
          <a:p>
            <a:pPr>
              <a:lnSpc>
                <a:spcPct val="114000"/>
              </a:lnSpc>
            </a:pPr>
            <a:r>
              <a:rPr lang="de-DE" sz="2000" dirty="0" smtClean="0">
                <a:latin typeface="+mj-lt"/>
                <a:cs typeface="Calibri" panose="020F0502020204030204"/>
              </a:rPr>
              <a:t>Sinnvoll einsetzbar in Verbund mit quantitativen Daten zur Effizienz und Effektivität (</a:t>
            </a:r>
            <a:r>
              <a:rPr lang="de-DE" sz="2000" dirty="0" err="1" smtClean="0">
                <a:latin typeface="+mj-lt"/>
                <a:cs typeface="Calibri" panose="020F0502020204030204"/>
              </a:rPr>
              <a:t>Bangor</a:t>
            </a:r>
            <a:r>
              <a:rPr lang="de-DE" sz="2000" dirty="0" smtClean="0">
                <a:latin typeface="+mj-lt"/>
                <a:cs typeface="Calibri" panose="020F0502020204030204"/>
              </a:rPr>
              <a:t> et al., 2009)</a:t>
            </a:r>
          </a:p>
          <a:p>
            <a:pPr>
              <a:lnSpc>
                <a:spcPct val="114000"/>
              </a:lnSpc>
            </a:pPr>
            <a:r>
              <a:rPr lang="de-DE" sz="2000" dirty="0" smtClean="0">
                <a:latin typeface="+mj-lt"/>
                <a:cs typeface="Calibri" panose="020F0502020204030204"/>
              </a:rPr>
              <a:t>Bezeichnung des Adjektivs „OK“ fragwürdig, „Durchwachsen“ oder „Mittelmäßig“ passender (ebd.)</a:t>
            </a:r>
          </a:p>
        </p:txBody>
      </p:sp>
      <p:sp>
        <p:nvSpPr>
          <p:cNvPr id="3" name="Titel 2"/>
          <p:cNvSpPr>
            <a:spLocks noGrp="1"/>
          </p:cNvSpPr>
          <p:nvPr>
            <p:ph type="title"/>
          </p:nvPr>
        </p:nvSpPr>
        <p:spPr/>
        <p:txBody>
          <a:bodyPr>
            <a:normAutofit/>
          </a:bodyPr>
          <a:lstStyle/>
          <a:p>
            <a:r>
              <a:rPr lang="de-DE" sz="4000" dirty="0">
                <a:latin typeface="Barlow Condensed Medium" panose="00000606000000000000" pitchFamily="2" charset="0"/>
              </a:rPr>
              <a:t>Auswertung System Usability Scale</a:t>
            </a: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12</a:t>
            </a:fld>
            <a:endParaRPr lang="de-DE"/>
          </a:p>
        </p:txBody>
      </p:sp>
      <p:pic>
        <p:nvPicPr>
          <p:cNvPr id="8" name="Grafik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87925" y="1519560"/>
            <a:ext cx="8137852" cy="3302612"/>
          </a:xfrm>
          <a:prstGeom prst="rect">
            <a:avLst/>
          </a:prstGeom>
        </p:spPr>
      </p:pic>
      <p:sp>
        <p:nvSpPr>
          <p:cNvPr id="9" name="Textfeld 8"/>
          <p:cNvSpPr txBox="1"/>
          <p:nvPr/>
        </p:nvSpPr>
        <p:spPr>
          <a:xfrm>
            <a:off x="451448" y="1570386"/>
            <a:ext cx="2145908" cy="2985433"/>
          </a:xfrm>
          <a:prstGeom prst="rect">
            <a:avLst/>
          </a:prstGeom>
          <a:noFill/>
        </p:spPr>
        <p:txBody>
          <a:bodyPr wrap="none" rtlCol="0">
            <a:spAutoFit/>
          </a:bodyPr>
          <a:lstStyle/>
          <a:p>
            <a:r>
              <a:rPr lang="de-DE" sz="2800" dirty="0" smtClean="0">
                <a:solidFill>
                  <a:schemeClr val="tx2"/>
                </a:solidFill>
                <a:latin typeface="+mj-lt"/>
              </a:rPr>
              <a:t>Adjektivskala:</a:t>
            </a:r>
          </a:p>
          <a:p>
            <a:r>
              <a:rPr lang="de-DE" dirty="0" smtClean="0">
                <a:solidFill>
                  <a:schemeClr val="tx2"/>
                </a:solidFill>
                <a:latin typeface="+mj-lt"/>
              </a:rPr>
              <a:t>Datensatz: 964</a:t>
            </a:r>
          </a:p>
          <a:p>
            <a:endParaRPr lang="de-DE" sz="2000" dirty="0">
              <a:solidFill>
                <a:schemeClr val="tx2"/>
              </a:solidFill>
              <a:latin typeface="+mj-lt"/>
            </a:endParaRPr>
          </a:p>
          <a:p>
            <a:endParaRPr lang="de-DE" sz="2000" dirty="0" smtClean="0">
              <a:solidFill>
                <a:schemeClr val="tx2"/>
              </a:solidFill>
              <a:latin typeface="+mj-lt"/>
            </a:endParaRPr>
          </a:p>
          <a:p>
            <a:endParaRPr lang="de-DE" sz="2000" dirty="0">
              <a:solidFill>
                <a:schemeClr val="tx2"/>
              </a:solidFill>
              <a:latin typeface="+mj-lt"/>
            </a:endParaRPr>
          </a:p>
          <a:p>
            <a:endParaRPr lang="de-DE" sz="2000" dirty="0" smtClean="0">
              <a:solidFill>
                <a:schemeClr val="tx2"/>
              </a:solidFill>
              <a:latin typeface="+mj-lt"/>
            </a:endParaRPr>
          </a:p>
          <a:p>
            <a:endParaRPr lang="de-DE" sz="2000" dirty="0">
              <a:solidFill>
                <a:schemeClr val="tx2"/>
              </a:solidFill>
              <a:latin typeface="+mj-lt"/>
            </a:endParaRPr>
          </a:p>
          <a:p>
            <a:endParaRPr lang="de-DE" sz="2000" dirty="0" smtClean="0">
              <a:solidFill>
                <a:schemeClr val="tx2"/>
              </a:solidFill>
              <a:latin typeface="+mj-lt"/>
            </a:endParaRPr>
          </a:p>
          <a:p>
            <a:r>
              <a:rPr lang="de-DE" sz="2000" dirty="0" err="1" smtClean="0">
                <a:solidFill>
                  <a:schemeClr val="tx2"/>
                </a:solidFill>
                <a:latin typeface="+mj-lt"/>
              </a:rPr>
              <a:t>Bangor</a:t>
            </a:r>
            <a:r>
              <a:rPr lang="de-DE" sz="2000" dirty="0" smtClean="0">
                <a:solidFill>
                  <a:schemeClr val="tx2"/>
                </a:solidFill>
                <a:latin typeface="+mj-lt"/>
              </a:rPr>
              <a:t> et al. 2009</a:t>
            </a:r>
            <a:endParaRPr lang="de-DE" sz="2000" dirty="0">
              <a:solidFill>
                <a:schemeClr val="tx2"/>
              </a:solidFill>
              <a:latin typeface="+mj-lt"/>
            </a:endParaRPr>
          </a:p>
        </p:txBody>
      </p:sp>
    </p:spTree>
    <p:extLst>
      <p:ext uri="{BB962C8B-B14F-4D97-AF65-F5344CB8AC3E}">
        <p14:creationId xmlns:p14="http://schemas.microsoft.com/office/powerpoint/2010/main" val="2269314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1448" y="4964657"/>
            <a:ext cx="10950002" cy="1188856"/>
          </a:xfrm>
        </p:spPr>
        <p:txBody>
          <a:bodyPr vert="horz" lIns="91440" tIns="45720" rIns="91440" bIns="45720" rtlCol="0" anchor="t">
            <a:normAutofit/>
          </a:bodyPr>
          <a:lstStyle/>
          <a:p>
            <a:pPr>
              <a:lnSpc>
                <a:spcPct val="114000"/>
              </a:lnSpc>
            </a:pPr>
            <a:r>
              <a:rPr lang="de-DE" sz="2000" dirty="0" smtClean="0">
                <a:latin typeface="+mj-lt"/>
                <a:cs typeface="Calibri" panose="020F0502020204030204"/>
              </a:rPr>
              <a:t>Existenz unterschiedlicher Notenskalen. Bewertung nach </a:t>
            </a:r>
            <a:r>
              <a:rPr lang="de-DE" sz="2000" dirty="0" err="1" smtClean="0">
                <a:latin typeface="+mj-lt"/>
                <a:cs typeface="Calibri" panose="020F0502020204030204"/>
              </a:rPr>
              <a:t>Bangor</a:t>
            </a:r>
            <a:r>
              <a:rPr lang="de-DE" sz="2000" dirty="0" smtClean="0">
                <a:latin typeface="+mj-lt"/>
                <a:cs typeface="Calibri" panose="020F0502020204030204"/>
              </a:rPr>
              <a:t> et al. (2009) F-Note ab Score von 60 </a:t>
            </a:r>
          </a:p>
          <a:p>
            <a:pPr>
              <a:lnSpc>
                <a:spcPct val="114000"/>
              </a:lnSpc>
            </a:pPr>
            <a:r>
              <a:rPr lang="de-DE" sz="2000" dirty="0" smtClean="0">
                <a:latin typeface="+mj-lt"/>
                <a:cs typeface="Calibri" panose="020F0502020204030204"/>
              </a:rPr>
              <a:t>Ähnliche Systeme im Vergleich der Studie (</a:t>
            </a:r>
            <a:r>
              <a:rPr lang="de-DE" sz="2000" dirty="0"/>
              <a:t>Interne </a:t>
            </a:r>
            <a:r>
              <a:rPr lang="de-DE" sz="2000" dirty="0" smtClean="0"/>
              <a:t>Produktivitätssoftware)</a:t>
            </a:r>
            <a:r>
              <a:rPr lang="de-DE" sz="2000" dirty="0" smtClean="0">
                <a:latin typeface="+mj-lt"/>
                <a:cs typeface="Calibri" panose="020F0502020204030204"/>
              </a:rPr>
              <a:t>: Durschnitt 76,7 (B)</a:t>
            </a:r>
          </a:p>
        </p:txBody>
      </p:sp>
      <p:sp>
        <p:nvSpPr>
          <p:cNvPr id="3" name="Titel 2"/>
          <p:cNvSpPr>
            <a:spLocks noGrp="1"/>
          </p:cNvSpPr>
          <p:nvPr>
            <p:ph type="title"/>
          </p:nvPr>
        </p:nvSpPr>
        <p:spPr/>
        <p:txBody>
          <a:bodyPr>
            <a:normAutofit/>
          </a:bodyPr>
          <a:lstStyle/>
          <a:p>
            <a:r>
              <a:rPr lang="de-DE" sz="4000" dirty="0">
                <a:latin typeface="Barlow Condensed Medium" panose="00000606000000000000" pitchFamily="2" charset="0"/>
              </a:rPr>
              <a:t>Auswertung System Usability Scale</a:t>
            </a: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13</a:t>
            </a:fld>
            <a:endParaRPr lang="de-DE"/>
          </a:p>
        </p:txBody>
      </p:sp>
      <p:pic>
        <p:nvPicPr>
          <p:cNvPr id="8" name="Grafik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87925" y="1519560"/>
            <a:ext cx="8137852" cy="3302611"/>
          </a:xfrm>
          <a:prstGeom prst="rect">
            <a:avLst/>
          </a:prstGeom>
        </p:spPr>
      </p:pic>
      <p:sp>
        <p:nvSpPr>
          <p:cNvPr id="9" name="Textfeld 8"/>
          <p:cNvSpPr txBox="1"/>
          <p:nvPr/>
        </p:nvSpPr>
        <p:spPr>
          <a:xfrm>
            <a:off x="451448" y="1570386"/>
            <a:ext cx="1911229" cy="2985433"/>
          </a:xfrm>
          <a:prstGeom prst="rect">
            <a:avLst/>
          </a:prstGeom>
          <a:noFill/>
        </p:spPr>
        <p:txBody>
          <a:bodyPr wrap="none" rtlCol="0">
            <a:spAutoFit/>
          </a:bodyPr>
          <a:lstStyle/>
          <a:p>
            <a:r>
              <a:rPr lang="de-DE" sz="2800" dirty="0" smtClean="0">
                <a:solidFill>
                  <a:schemeClr val="tx2"/>
                </a:solidFill>
                <a:latin typeface="+mj-lt"/>
              </a:rPr>
              <a:t>Notenskala:</a:t>
            </a:r>
          </a:p>
          <a:p>
            <a:r>
              <a:rPr lang="de-DE" dirty="0" smtClean="0">
                <a:solidFill>
                  <a:schemeClr val="tx2"/>
                </a:solidFill>
                <a:latin typeface="+mj-lt"/>
              </a:rPr>
              <a:t>Datensatz: 446</a:t>
            </a:r>
          </a:p>
          <a:p>
            <a:endParaRPr lang="de-DE" sz="2000" dirty="0">
              <a:solidFill>
                <a:schemeClr val="tx2"/>
              </a:solidFill>
              <a:latin typeface="+mj-lt"/>
            </a:endParaRPr>
          </a:p>
          <a:p>
            <a:endParaRPr lang="de-DE" sz="2000" dirty="0" smtClean="0">
              <a:solidFill>
                <a:schemeClr val="tx2"/>
              </a:solidFill>
              <a:latin typeface="+mj-lt"/>
            </a:endParaRPr>
          </a:p>
          <a:p>
            <a:endParaRPr lang="de-DE" sz="2000" dirty="0">
              <a:solidFill>
                <a:schemeClr val="tx2"/>
              </a:solidFill>
              <a:latin typeface="+mj-lt"/>
            </a:endParaRPr>
          </a:p>
          <a:p>
            <a:endParaRPr lang="de-DE" sz="2000" dirty="0" smtClean="0">
              <a:solidFill>
                <a:schemeClr val="tx2"/>
              </a:solidFill>
              <a:latin typeface="+mj-lt"/>
            </a:endParaRPr>
          </a:p>
          <a:p>
            <a:endParaRPr lang="de-DE" sz="2000" dirty="0">
              <a:solidFill>
                <a:schemeClr val="tx2"/>
              </a:solidFill>
              <a:latin typeface="+mj-lt"/>
            </a:endParaRPr>
          </a:p>
          <a:p>
            <a:endParaRPr lang="de-DE" sz="2000" dirty="0" smtClean="0">
              <a:solidFill>
                <a:schemeClr val="tx2"/>
              </a:solidFill>
              <a:latin typeface="+mj-lt"/>
            </a:endParaRPr>
          </a:p>
          <a:p>
            <a:r>
              <a:rPr lang="de-DE" sz="2000" dirty="0" smtClean="0">
                <a:solidFill>
                  <a:schemeClr val="tx2"/>
                </a:solidFill>
                <a:latin typeface="+mj-lt"/>
              </a:rPr>
              <a:t>Sauro et al. 2016</a:t>
            </a:r>
            <a:endParaRPr lang="de-DE" sz="2000" dirty="0">
              <a:solidFill>
                <a:schemeClr val="tx2"/>
              </a:solidFill>
              <a:latin typeface="+mj-lt"/>
            </a:endParaRPr>
          </a:p>
        </p:txBody>
      </p:sp>
    </p:spTree>
    <p:extLst>
      <p:ext uri="{BB962C8B-B14F-4D97-AF65-F5344CB8AC3E}">
        <p14:creationId xmlns:p14="http://schemas.microsoft.com/office/powerpoint/2010/main" val="40406629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1448" y="4964657"/>
            <a:ext cx="10950002" cy="1188856"/>
          </a:xfrm>
        </p:spPr>
        <p:txBody>
          <a:bodyPr vert="horz" lIns="91440" tIns="45720" rIns="91440" bIns="45720" rtlCol="0" anchor="t">
            <a:normAutofit/>
          </a:bodyPr>
          <a:lstStyle/>
          <a:p>
            <a:pPr>
              <a:lnSpc>
                <a:spcPct val="114000"/>
              </a:lnSpc>
            </a:pPr>
            <a:r>
              <a:rPr lang="de-DE" sz="2000" dirty="0" smtClean="0">
                <a:latin typeface="+mj-lt"/>
                <a:cs typeface="Calibri" panose="020F0502020204030204"/>
              </a:rPr>
              <a:t>Prüft, ob Testpersonen ein Produkt weiterempfehlen oder von der Nutzung abraten würden</a:t>
            </a:r>
          </a:p>
          <a:p>
            <a:pPr>
              <a:lnSpc>
                <a:spcPct val="114000"/>
              </a:lnSpc>
            </a:pPr>
            <a:r>
              <a:rPr lang="de-DE" sz="2000" dirty="0" smtClean="0">
                <a:latin typeface="+mj-lt"/>
                <a:cs typeface="Calibri" panose="020F0502020204030204"/>
              </a:rPr>
              <a:t>Existenz unterschiedlicher Notenskalen. Bewertung nach </a:t>
            </a:r>
          </a:p>
        </p:txBody>
      </p:sp>
      <p:sp>
        <p:nvSpPr>
          <p:cNvPr id="3" name="Titel 2"/>
          <p:cNvSpPr>
            <a:spLocks noGrp="1"/>
          </p:cNvSpPr>
          <p:nvPr>
            <p:ph type="title"/>
          </p:nvPr>
        </p:nvSpPr>
        <p:spPr/>
        <p:txBody>
          <a:bodyPr>
            <a:normAutofit/>
          </a:bodyPr>
          <a:lstStyle/>
          <a:p>
            <a:r>
              <a:rPr lang="de-DE" sz="4000" dirty="0">
                <a:latin typeface="Barlow Condensed Medium" panose="00000606000000000000" pitchFamily="2" charset="0"/>
              </a:rPr>
              <a:t>Auswertung System Usability Scale</a:t>
            </a: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14</a:t>
            </a:fld>
            <a:endParaRPr lang="de-DE"/>
          </a:p>
        </p:txBody>
      </p:sp>
      <p:pic>
        <p:nvPicPr>
          <p:cNvPr id="8" name="Grafik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787926" y="1519560"/>
            <a:ext cx="8137850" cy="3302611"/>
          </a:xfrm>
          <a:prstGeom prst="rect">
            <a:avLst/>
          </a:prstGeom>
        </p:spPr>
      </p:pic>
      <p:sp>
        <p:nvSpPr>
          <p:cNvPr id="9" name="Textfeld 8"/>
          <p:cNvSpPr txBox="1"/>
          <p:nvPr/>
        </p:nvSpPr>
        <p:spPr>
          <a:xfrm>
            <a:off x="451448" y="1570386"/>
            <a:ext cx="1911229" cy="2954655"/>
          </a:xfrm>
          <a:prstGeom prst="rect">
            <a:avLst/>
          </a:prstGeom>
          <a:noFill/>
        </p:spPr>
        <p:txBody>
          <a:bodyPr wrap="none" rtlCol="0">
            <a:spAutoFit/>
          </a:bodyPr>
          <a:lstStyle/>
          <a:p>
            <a:r>
              <a:rPr lang="de-DE" sz="2800" dirty="0" smtClean="0">
                <a:solidFill>
                  <a:schemeClr val="tx2"/>
                </a:solidFill>
                <a:latin typeface="+mj-lt"/>
              </a:rPr>
              <a:t>NPS-Skala:</a:t>
            </a:r>
          </a:p>
          <a:p>
            <a:r>
              <a:rPr lang="de-DE" dirty="0" smtClean="0">
                <a:solidFill>
                  <a:schemeClr val="tx2"/>
                </a:solidFill>
                <a:latin typeface="+mj-lt"/>
              </a:rPr>
              <a:t>Datensatz: &gt; 2200</a:t>
            </a:r>
          </a:p>
          <a:p>
            <a:endParaRPr lang="de-DE" sz="2000" dirty="0">
              <a:solidFill>
                <a:schemeClr val="tx2"/>
              </a:solidFill>
              <a:latin typeface="+mj-lt"/>
            </a:endParaRPr>
          </a:p>
          <a:p>
            <a:endParaRPr lang="de-DE" sz="2000" dirty="0" smtClean="0">
              <a:solidFill>
                <a:schemeClr val="tx2"/>
              </a:solidFill>
              <a:latin typeface="+mj-lt"/>
            </a:endParaRPr>
          </a:p>
          <a:p>
            <a:endParaRPr lang="de-DE" sz="2000" dirty="0">
              <a:solidFill>
                <a:schemeClr val="tx2"/>
              </a:solidFill>
              <a:latin typeface="+mj-lt"/>
            </a:endParaRPr>
          </a:p>
          <a:p>
            <a:endParaRPr lang="de-DE" sz="2000" dirty="0" smtClean="0">
              <a:solidFill>
                <a:schemeClr val="tx2"/>
              </a:solidFill>
              <a:latin typeface="+mj-lt"/>
            </a:endParaRPr>
          </a:p>
          <a:p>
            <a:endParaRPr lang="de-DE" sz="2000" dirty="0">
              <a:solidFill>
                <a:schemeClr val="tx2"/>
              </a:solidFill>
              <a:latin typeface="+mj-lt"/>
            </a:endParaRPr>
          </a:p>
          <a:p>
            <a:endParaRPr lang="de-DE" sz="2000" dirty="0" smtClean="0">
              <a:solidFill>
                <a:schemeClr val="tx2"/>
              </a:solidFill>
              <a:latin typeface="+mj-lt"/>
            </a:endParaRPr>
          </a:p>
          <a:p>
            <a:r>
              <a:rPr lang="de-DE" sz="2000" dirty="0" smtClean="0">
                <a:solidFill>
                  <a:schemeClr val="tx2"/>
                </a:solidFill>
                <a:latin typeface="+mj-lt"/>
              </a:rPr>
              <a:t>Sauro et al. 2012</a:t>
            </a:r>
            <a:endParaRPr lang="de-DE" sz="2000" dirty="0">
              <a:solidFill>
                <a:schemeClr val="tx2"/>
              </a:solidFill>
              <a:latin typeface="+mj-lt"/>
            </a:endParaRPr>
          </a:p>
        </p:txBody>
      </p:sp>
    </p:spTree>
    <p:extLst>
      <p:ext uri="{BB962C8B-B14F-4D97-AF65-F5344CB8AC3E}">
        <p14:creationId xmlns:p14="http://schemas.microsoft.com/office/powerpoint/2010/main" val="9637193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1448" y="4964657"/>
            <a:ext cx="10950002" cy="1188856"/>
          </a:xfrm>
        </p:spPr>
        <p:txBody>
          <a:bodyPr vert="horz" lIns="91440" tIns="45720" rIns="91440" bIns="45720" rtlCol="0" anchor="t">
            <a:normAutofit/>
          </a:bodyPr>
          <a:lstStyle/>
          <a:p>
            <a:pPr>
              <a:lnSpc>
                <a:spcPct val="114000"/>
              </a:lnSpc>
            </a:pPr>
            <a:r>
              <a:rPr lang="de-DE" sz="2000" dirty="0" smtClean="0">
                <a:latin typeface="+mj-lt"/>
                <a:cs typeface="Calibri" panose="020F0502020204030204"/>
              </a:rPr>
              <a:t>SUS-Ergebnisse folgen keiner Normalverteilung, daher sind Balkendiagramme oder </a:t>
            </a:r>
            <a:r>
              <a:rPr lang="de-DE" sz="2000" dirty="0" err="1" smtClean="0">
                <a:latin typeface="+mj-lt"/>
                <a:cs typeface="Calibri" panose="020F0502020204030204"/>
              </a:rPr>
              <a:t>Boxplots</a:t>
            </a:r>
            <a:r>
              <a:rPr lang="de-DE" sz="2000" dirty="0" smtClean="0">
                <a:latin typeface="+mj-lt"/>
                <a:cs typeface="Calibri" panose="020F0502020204030204"/>
              </a:rPr>
              <a:t> nur für direkte Vergleich geeignet. </a:t>
            </a:r>
          </a:p>
        </p:txBody>
      </p:sp>
      <p:sp>
        <p:nvSpPr>
          <p:cNvPr id="3" name="Titel 2"/>
          <p:cNvSpPr>
            <a:spLocks noGrp="1"/>
          </p:cNvSpPr>
          <p:nvPr>
            <p:ph type="title"/>
          </p:nvPr>
        </p:nvSpPr>
        <p:spPr/>
        <p:txBody>
          <a:bodyPr>
            <a:normAutofit/>
          </a:bodyPr>
          <a:lstStyle/>
          <a:p>
            <a:r>
              <a:rPr lang="de-DE" sz="4000" dirty="0">
                <a:latin typeface="Barlow Condensed Medium" panose="00000606000000000000" pitchFamily="2" charset="0"/>
              </a:rPr>
              <a:t>Auswertung System Usability Scale</a:t>
            </a: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15</a:t>
            </a:fld>
            <a:endParaRPr lang="de-DE"/>
          </a:p>
        </p:txBody>
      </p:sp>
      <p:pic>
        <p:nvPicPr>
          <p:cNvPr id="8" name="Grafik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39492" y="1521917"/>
            <a:ext cx="8137850" cy="3302610"/>
          </a:xfrm>
          <a:prstGeom prst="rect">
            <a:avLst/>
          </a:prstGeom>
        </p:spPr>
      </p:pic>
      <p:sp>
        <p:nvSpPr>
          <p:cNvPr id="9" name="Textfeld 8"/>
          <p:cNvSpPr txBox="1"/>
          <p:nvPr/>
        </p:nvSpPr>
        <p:spPr>
          <a:xfrm>
            <a:off x="451448" y="1570386"/>
            <a:ext cx="2688044" cy="2954655"/>
          </a:xfrm>
          <a:prstGeom prst="rect">
            <a:avLst/>
          </a:prstGeom>
          <a:noFill/>
        </p:spPr>
        <p:txBody>
          <a:bodyPr wrap="none" rtlCol="0">
            <a:spAutoFit/>
          </a:bodyPr>
          <a:lstStyle/>
          <a:p>
            <a:r>
              <a:rPr lang="de-DE" sz="2800" dirty="0" smtClean="0">
                <a:solidFill>
                  <a:schemeClr val="tx2"/>
                </a:solidFill>
                <a:latin typeface="+mj-lt"/>
              </a:rPr>
              <a:t>Perzentilenkurve:</a:t>
            </a:r>
          </a:p>
          <a:p>
            <a:r>
              <a:rPr lang="de-DE" dirty="0" smtClean="0">
                <a:solidFill>
                  <a:schemeClr val="tx2"/>
                </a:solidFill>
                <a:latin typeface="+mj-lt"/>
              </a:rPr>
              <a:t>Datensatz: &gt; 5000</a:t>
            </a:r>
          </a:p>
          <a:p>
            <a:endParaRPr lang="de-DE" sz="2000" dirty="0">
              <a:solidFill>
                <a:schemeClr val="tx2"/>
              </a:solidFill>
              <a:latin typeface="+mj-lt"/>
            </a:endParaRPr>
          </a:p>
          <a:p>
            <a:endParaRPr lang="de-DE" sz="2000" dirty="0" smtClean="0">
              <a:solidFill>
                <a:schemeClr val="tx2"/>
              </a:solidFill>
              <a:latin typeface="+mj-lt"/>
            </a:endParaRPr>
          </a:p>
          <a:p>
            <a:endParaRPr lang="de-DE" sz="2000" dirty="0">
              <a:solidFill>
                <a:schemeClr val="tx2"/>
              </a:solidFill>
              <a:latin typeface="+mj-lt"/>
            </a:endParaRPr>
          </a:p>
          <a:p>
            <a:endParaRPr lang="de-DE" sz="2000" dirty="0" smtClean="0">
              <a:solidFill>
                <a:schemeClr val="tx2"/>
              </a:solidFill>
              <a:latin typeface="+mj-lt"/>
            </a:endParaRPr>
          </a:p>
          <a:p>
            <a:endParaRPr lang="de-DE" sz="2000" dirty="0">
              <a:solidFill>
                <a:schemeClr val="tx2"/>
              </a:solidFill>
              <a:latin typeface="+mj-lt"/>
            </a:endParaRPr>
          </a:p>
          <a:p>
            <a:endParaRPr lang="de-DE" sz="2000" dirty="0" smtClean="0">
              <a:solidFill>
                <a:schemeClr val="tx2"/>
              </a:solidFill>
              <a:latin typeface="+mj-lt"/>
            </a:endParaRPr>
          </a:p>
          <a:p>
            <a:r>
              <a:rPr lang="de-DE" sz="2000" dirty="0" smtClean="0">
                <a:solidFill>
                  <a:schemeClr val="tx2"/>
                </a:solidFill>
                <a:latin typeface="+mj-lt"/>
              </a:rPr>
              <a:t>Sauro et al. 2016</a:t>
            </a:r>
            <a:endParaRPr lang="de-DE" sz="2000" dirty="0">
              <a:solidFill>
                <a:schemeClr val="tx2"/>
              </a:solidFill>
              <a:latin typeface="+mj-lt"/>
            </a:endParaRPr>
          </a:p>
        </p:txBody>
      </p:sp>
    </p:spTree>
    <p:extLst>
      <p:ext uri="{BB962C8B-B14F-4D97-AF65-F5344CB8AC3E}">
        <p14:creationId xmlns:p14="http://schemas.microsoft.com/office/powerpoint/2010/main" val="28471641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nhaltsplatzhalter 7"/>
          <p:cNvGraphicFramePr>
            <a:graphicFrameLocks noGrp="1"/>
          </p:cNvGraphicFramePr>
          <p:nvPr>
            <p:ph idx="1"/>
            <p:extLst>
              <p:ext uri="{D42A27DB-BD31-4B8C-83A1-F6EECF244321}">
                <p14:modId xmlns:p14="http://schemas.microsoft.com/office/powerpoint/2010/main" val="4237492942"/>
              </p:ext>
            </p:extLst>
          </p:nvPr>
        </p:nvGraphicFramePr>
        <p:xfrm>
          <a:off x="451448" y="1690686"/>
          <a:ext cx="10950003" cy="4320000"/>
        </p:xfrm>
        <a:graphic>
          <a:graphicData uri="http://schemas.openxmlformats.org/drawingml/2006/table">
            <a:tbl>
              <a:tblPr firstRow="1" firstCol="1" bandRow="1">
                <a:tableStyleId>{9D7B26C5-4107-4FEC-AEDC-1716B250A1EF}</a:tableStyleId>
              </a:tblPr>
              <a:tblGrid>
                <a:gridCol w="3650001">
                  <a:extLst>
                    <a:ext uri="{9D8B030D-6E8A-4147-A177-3AD203B41FA5}">
                      <a16:colId xmlns:a16="http://schemas.microsoft.com/office/drawing/2014/main" val="3471441235"/>
                    </a:ext>
                  </a:extLst>
                </a:gridCol>
                <a:gridCol w="3650001">
                  <a:extLst>
                    <a:ext uri="{9D8B030D-6E8A-4147-A177-3AD203B41FA5}">
                      <a16:colId xmlns:a16="http://schemas.microsoft.com/office/drawing/2014/main" val="2097630217"/>
                    </a:ext>
                  </a:extLst>
                </a:gridCol>
                <a:gridCol w="3650001">
                  <a:extLst>
                    <a:ext uri="{9D8B030D-6E8A-4147-A177-3AD203B41FA5}">
                      <a16:colId xmlns:a16="http://schemas.microsoft.com/office/drawing/2014/main" val="2602092588"/>
                    </a:ext>
                  </a:extLst>
                </a:gridCol>
              </a:tblGrid>
              <a:tr h="432000">
                <a:tc>
                  <a:txBody>
                    <a:bodyPr/>
                    <a:lstStyle/>
                    <a:p>
                      <a:pPr algn="l">
                        <a:lnSpc>
                          <a:spcPct val="107000"/>
                        </a:lnSpc>
                        <a:spcBef>
                          <a:spcPts val="600"/>
                        </a:spcBef>
                        <a:spcAft>
                          <a:spcPts val="800"/>
                        </a:spcAft>
                      </a:pPr>
                      <a:r>
                        <a:rPr lang="de-DE" sz="1600" b="1" i="0" dirty="0">
                          <a:effectLst/>
                          <a:latin typeface="Barlow Condensed" panose="00000506000000000000" pitchFamily="2" charset="0"/>
                          <a:ea typeface="Times New Roman" panose="02020603050405020304" pitchFamily="18" charset="0"/>
                        </a:rPr>
                        <a:t>Gruppe</a:t>
                      </a:r>
                      <a:endParaRPr lang="de-DE" sz="1600" i="0"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07000"/>
                        </a:lnSpc>
                        <a:spcBef>
                          <a:spcPts val="600"/>
                        </a:spcBef>
                        <a:spcAft>
                          <a:spcPts val="800"/>
                        </a:spcAft>
                      </a:pPr>
                      <a:r>
                        <a:rPr lang="de-DE" sz="1600" b="1" i="1" dirty="0">
                          <a:effectLst/>
                          <a:latin typeface="Barlow Condensed" panose="00000506000000000000" pitchFamily="2" charset="0"/>
                          <a:ea typeface="Times New Roman" panose="02020603050405020304" pitchFamily="18" charset="0"/>
                        </a:rPr>
                        <a:t>Experimentalgruppe</a:t>
                      </a:r>
                      <a:endParaRPr lang="de-DE" sz="1600"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07000"/>
                        </a:lnSpc>
                        <a:spcBef>
                          <a:spcPts val="600"/>
                        </a:spcBef>
                        <a:spcAft>
                          <a:spcPts val="800"/>
                        </a:spcAft>
                      </a:pPr>
                      <a:r>
                        <a:rPr lang="de-DE" sz="1600" b="1" i="1" dirty="0">
                          <a:effectLst/>
                          <a:latin typeface="Barlow Condensed" panose="00000506000000000000" pitchFamily="2" charset="0"/>
                          <a:ea typeface="Times New Roman" panose="02020603050405020304" pitchFamily="18" charset="0"/>
                        </a:rPr>
                        <a:t>Kontrollgruppe</a:t>
                      </a:r>
                      <a:endParaRPr lang="de-DE" sz="1600"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extLst>
                  <a:ext uri="{0D108BD9-81ED-4DB2-BD59-A6C34878D82A}">
                    <a16:rowId xmlns:a16="http://schemas.microsoft.com/office/drawing/2014/main" val="2899428677"/>
                  </a:ext>
                </a:extLst>
              </a:tr>
              <a:tr h="432000">
                <a:tc>
                  <a:txBody>
                    <a:bodyPr/>
                    <a:lstStyle/>
                    <a:p>
                      <a:pPr algn="l">
                        <a:lnSpc>
                          <a:spcPct val="107000"/>
                        </a:lnSpc>
                        <a:spcBef>
                          <a:spcPts val="600"/>
                        </a:spcBef>
                        <a:spcAft>
                          <a:spcPts val="800"/>
                        </a:spcAft>
                      </a:pPr>
                      <a:r>
                        <a:rPr lang="de-DE" sz="1600" b="0" i="1">
                          <a:effectLst/>
                          <a:latin typeface="Barlow Condensed" panose="00000506000000000000" pitchFamily="2" charset="0"/>
                          <a:ea typeface="Times New Roman" panose="02020603050405020304" pitchFamily="18" charset="0"/>
                        </a:rPr>
                        <a:t>Durchschnitt SUS-Ergebnis</a:t>
                      </a:r>
                      <a:endParaRPr lang="de-DE" sz="1600" b="0">
                        <a:effectLst/>
                        <a:latin typeface="Barlow Condensed" panose="00000506000000000000" pitchFamily="2"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64</a:t>
                      </a:r>
                    </a:p>
                  </a:txBody>
                  <a:tcPr marL="68580" marR="68580" marT="0" marB="0">
                    <a:lnL w="12700" cap="flat" cmpd="sng" algn="ctr">
                      <a:solidFill>
                        <a:schemeClr val="tx1"/>
                      </a:solidFill>
                      <a:prstDash val="solid"/>
                      <a:round/>
                      <a:headEnd type="none" w="med" len="med"/>
                      <a:tailEnd type="none" w="med" len="med"/>
                    </a:lnL>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53,5</a:t>
                      </a: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338759938"/>
                  </a:ext>
                </a:extLst>
              </a:tr>
              <a:tr h="432000">
                <a:tc>
                  <a:txBody>
                    <a:bodyPr/>
                    <a:lstStyle/>
                    <a:p>
                      <a:pPr algn="l">
                        <a:lnSpc>
                          <a:spcPct val="107000"/>
                        </a:lnSpc>
                        <a:spcBef>
                          <a:spcPts val="600"/>
                        </a:spcBef>
                        <a:spcAft>
                          <a:spcPts val="800"/>
                        </a:spcAft>
                      </a:pPr>
                      <a:r>
                        <a:rPr lang="de-DE" sz="1600" b="0" i="1">
                          <a:effectLst/>
                          <a:latin typeface="Barlow Condensed" panose="00000506000000000000" pitchFamily="2" charset="0"/>
                          <a:ea typeface="Times New Roman" panose="02020603050405020304" pitchFamily="18" charset="0"/>
                        </a:rPr>
                        <a:t>Standardabweichung</a:t>
                      </a:r>
                      <a:endParaRPr lang="de-DE" sz="1600" b="0">
                        <a:effectLst/>
                        <a:latin typeface="Barlow Condensed" panose="00000506000000000000" pitchFamily="2"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8,59</a:t>
                      </a:r>
                    </a:p>
                  </a:txBody>
                  <a:tcPr marL="68580" marR="68580" marT="0" marB="0">
                    <a:lnL w="12700" cap="flat" cmpd="sng" algn="ctr">
                      <a:solidFill>
                        <a:schemeClr val="tx1"/>
                      </a:solidFill>
                      <a:prstDash val="solid"/>
                      <a:round/>
                      <a:headEnd type="none" w="med" len="med"/>
                      <a:tailEnd type="none" w="med" len="med"/>
                    </a:lnL>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7,42</a:t>
                      </a: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386177510"/>
                  </a:ext>
                </a:extLst>
              </a:tr>
              <a:tr h="432000">
                <a:tc>
                  <a:txBody>
                    <a:bodyPr/>
                    <a:lstStyle/>
                    <a:p>
                      <a:pPr algn="l">
                        <a:lnSpc>
                          <a:spcPct val="107000"/>
                        </a:lnSpc>
                        <a:spcBef>
                          <a:spcPts val="600"/>
                        </a:spcBef>
                        <a:spcAft>
                          <a:spcPts val="800"/>
                        </a:spcAft>
                      </a:pPr>
                      <a:r>
                        <a:rPr lang="de-DE" sz="1600" b="0" i="1">
                          <a:effectLst/>
                          <a:latin typeface="Barlow Condensed" panose="00000506000000000000" pitchFamily="2" charset="0"/>
                          <a:ea typeface="Times New Roman" panose="02020603050405020304" pitchFamily="18" charset="0"/>
                        </a:rPr>
                        <a:t>Geringstes Ergebnis</a:t>
                      </a:r>
                      <a:endParaRPr lang="de-DE" sz="1600" b="0">
                        <a:effectLst/>
                        <a:latin typeface="Barlow Condensed" panose="00000506000000000000" pitchFamily="2"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a:noFill/>
                    </a:lnB>
                  </a:tcPr>
                </a:tc>
                <a:tc>
                  <a:txBody>
                    <a:bodyPr/>
                    <a:lstStyle/>
                    <a:p>
                      <a:pPr algn="l">
                        <a:lnSpc>
                          <a:spcPct val="107000"/>
                        </a:lnSpc>
                        <a:spcBef>
                          <a:spcPts val="600"/>
                        </a:spcBef>
                        <a:spcAft>
                          <a:spcPts val="800"/>
                        </a:spcAft>
                      </a:pPr>
                      <a:r>
                        <a:rPr lang="de-DE" sz="1600" dirty="0">
                          <a:effectLst/>
                          <a:latin typeface="+mj-lt"/>
                          <a:ea typeface="Times New Roman" panose="02020603050405020304" pitchFamily="18" charset="0"/>
                        </a:rPr>
                        <a:t>52,5</a:t>
                      </a:r>
                    </a:p>
                  </a:txBody>
                  <a:tcPr marL="68580" marR="68580" marT="0" marB="0">
                    <a:lnL w="12700" cap="flat" cmpd="sng" algn="ctr">
                      <a:solidFill>
                        <a:schemeClr val="tx1"/>
                      </a:solidFill>
                      <a:prstDash val="solid"/>
                      <a:round/>
                      <a:headEnd type="none" w="med" len="med"/>
                      <a:tailEnd type="none" w="med" len="med"/>
                    </a:lnL>
                    <a:lnB>
                      <a:noFill/>
                    </a:lnB>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42,5</a:t>
                      </a:r>
                    </a:p>
                  </a:txBody>
                  <a:tcPr marL="68580" marR="68580" marT="0" marB="0">
                    <a:lnR w="12700" cap="flat" cmpd="sng" algn="ctr">
                      <a:noFill/>
                      <a:prstDash val="solid"/>
                      <a:round/>
                      <a:headEnd type="none" w="med" len="med"/>
                      <a:tailEnd type="none" w="med" len="med"/>
                    </a:lnR>
                    <a:lnB>
                      <a:noFill/>
                    </a:lnB>
                  </a:tcPr>
                </a:tc>
                <a:extLst>
                  <a:ext uri="{0D108BD9-81ED-4DB2-BD59-A6C34878D82A}">
                    <a16:rowId xmlns:a16="http://schemas.microsoft.com/office/drawing/2014/main" val="221599533"/>
                  </a:ext>
                </a:extLst>
              </a:tr>
              <a:tr h="432000">
                <a:tc>
                  <a:txBody>
                    <a:bodyPr/>
                    <a:lstStyle/>
                    <a:p>
                      <a:pPr algn="l">
                        <a:lnSpc>
                          <a:spcPct val="107000"/>
                        </a:lnSpc>
                        <a:spcBef>
                          <a:spcPts val="600"/>
                        </a:spcBef>
                        <a:spcAft>
                          <a:spcPts val="800"/>
                        </a:spcAft>
                      </a:pPr>
                      <a:r>
                        <a:rPr lang="de-DE" sz="1600" b="0" i="1">
                          <a:effectLst/>
                          <a:latin typeface="Barlow Condensed" panose="00000506000000000000" pitchFamily="2" charset="0"/>
                          <a:ea typeface="Times New Roman" panose="02020603050405020304" pitchFamily="18" charset="0"/>
                        </a:rPr>
                        <a:t>Höchstes Ergebnis</a:t>
                      </a:r>
                      <a:endParaRPr lang="de-DE" sz="1600" b="0">
                        <a:effectLst/>
                        <a:latin typeface="Barlow Condensed" panose="00000506000000000000" pitchFamily="2" charset="0"/>
                        <a:ea typeface="Times New Roman" panose="02020603050405020304" pitchFamily="18" charset="0"/>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72,5</a:t>
                      </a: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62,5</a:t>
                      </a:r>
                    </a:p>
                  </a:txBody>
                  <a:tcPr marL="68580" marR="68580"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5650648"/>
                  </a:ext>
                </a:extLst>
              </a:tr>
              <a:tr h="432000">
                <a:tc>
                  <a:txBody>
                    <a:bodyPr/>
                    <a:lstStyle/>
                    <a:p>
                      <a:pPr algn="l">
                        <a:lnSpc>
                          <a:spcPct val="107000"/>
                        </a:lnSpc>
                        <a:spcBef>
                          <a:spcPts val="600"/>
                        </a:spcBef>
                        <a:spcAft>
                          <a:spcPts val="800"/>
                        </a:spcAft>
                      </a:pPr>
                      <a:r>
                        <a:rPr lang="de-DE" sz="1600" b="0" i="1" dirty="0">
                          <a:effectLst/>
                          <a:latin typeface="Barlow Condensed" panose="00000506000000000000" pitchFamily="2" charset="0"/>
                          <a:ea typeface="Times New Roman" panose="02020603050405020304" pitchFamily="18" charset="0"/>
                        </a:rPr>
                        <a:t>Median</a:t>
                      </a:r>
                      <a:endParaRPr lang="de-DE" sz="1600" b="0" dirty="0">
                        <a:effectLst/>
                        <a:latin typeface="Barlow Condensed" panose="00000506000000000000" pitchFamily="2" charset="0"/>
                        <a:ea typeface="Times New Roman" panose="02020603050405020304" pitchFamily="18" charset="0"/>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67,5</a:t>
                      </a: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52,5</a:t>
                      </a:r>
                    </a:p>
                  </a:txBody>
                  <a:tcPr marL="68580" marR="68580"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7580708"/>
                  </a:ext>
                </a:extLst>
              </a:tr>
              <a:tr h="432000">
                <a:tc>
                  <a:txBody>
                    <a:bodyPr/>
                    <a:lstStyle/>
                    <a:p>
                      <a:pPr algn="l">
                        <a:lnSpc>
                          <a:spcPct val="107000"/>
                        </a:lnSpc>
                        <a:spcBef>
                          <a:spcPts val="600"/>
                        </a:spcBef>
                        <a:spcAft>
                          <a:spcPts val="800"/>
                        </a:spcAft>
                      </a:pPr>
                      <a:r>
                        <a:rPr lang="de-DE" sz="1600" b="0" i="1" dirty="0">
                          <a:effectLst/>
                          <a:latin typeface="Barlow Condensed" panose="00000506000000000000" pitchFamily="2" charset="0"/>
                          <a:ea typeface="Times New Roman" panose="02020603050405020304" pitchFamily="18" charset="0"/>
                        </a:rPr>
                        <a:t>Adjektivskala</a:t>
                      </a:r>
                      <a:endParaRPr lang="de-DE" sz="1600" b="0" dirty="0">
                        <a:effectLst/>
                        <a:latin typeface="Barlow Condensed" panose="00000506000000000000" pitchFamily="2" charset="0"/>
                        <a:ea typeface="Times New Roman" panose="02020603050405020304" pitchFamily="18" charset="0"/>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OK</a:t>
                      </a: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dirty="0">
                          <a:effectLst/>
                          <a:latin typeface="+mj-lt"/>
                          <a:ea typeface="Times New Roman" panose="02020603050405020304" pitchFamily="18" charset="0"/>
                        </a:rPr>
                        <a:t>OK</a:t>
                      </a:r>
                    </a:p>
                  </a:txBody>
                  <a:tcPr marL="68580" marR="68580"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9076085"/>
                  </a:ext>
                </a:extLst>
              </a:tr>
              <a:tr h="432000">
                <a:tc>
                  <a:txBody>
                    <a:bodyPr/>
                    <a:lstStyle/>
                    <a:p>
                      <a:pPr algn="l">
                        <a:lnSpc>
                          <a:spcPct val="107000"/>
                        </a:lnSpc>
                        <a:spcBef>
                          <a:spcPts val="600"/>
                        </a:spcBef>
                        <a:spcAft>
                          <a:spcPts val="800"/>
                        </a:spcAft>
                      </a:pPr>
                      <a:r>
                        <a:rPr lang="de-DE" sz="1600" b="0" i="1">
                          <a:effectLst/>
                          <a:latin typeface="Barlow Condensed" panose="00000506000000000000" pitchFamily="2" charset="0"/>
                          <a:ea typeface="Times New Roman" panose="02020603050405020304" pitchFamily="18" charset="0"/>
                        </a:rPr>
                        <a:t>Notenskala</a:t>
                      </a:r>
                      <a:endParaRPr lang="de-DE" sz="1600" b="0">
                        <a:effectLst/>
                        <a:latin typeface="Barlow Condensed" panose="00000506000000000000" pitchFamily="2" charset="0"/>
                        <a:ea typeface="Times New Roman" panose="02020603050405020304" pitchFamily="18" charset="0"/>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C</a:t>
                      </a: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D</a:t>
                      </a:r>
                    </a:p>
                  </a:txBody>
                  <a:tcPr marL="68580" marR="68580"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64018177"/>
                  </a:ext>
                </a:extLst>
              </a:tr>
              <a:tr h="432000">
                <a:tc>
                  <a:txBody>
                    <a:bodyPr/>
                    <a:lstStyle/>
                    <a:p>
                      <a:pPr algn="l">
                        <a:lnSpc>
                          <a:spcPct val="107000"/>
                        </a:lnSpc>
                        <a:spcBef>
                          <a:spcPts val="600"/>
                        </a:spcBef>
                        <a:spcAft>
                          <a:spcPts val="800"/>
                        </a:spcAft>
                      </a:pPr>
                      <a:r>
                        <a:rPr lang="de-DE" sz="1600" b="0" i="1" dirty="0">
                          <a:effectLst/>
                          <a:latin typeface="Barlow Condensed" panose="00000506000000000000" pitchFamily="2" charset="0"/>
                          <a:ea typeface="Times New Roman" panose="02020603050405020304" pitchFamily="18" charset="0"/>
                        </a:rPr>
                        <a:t>NPS-Skala</a:t>
                      </a:r>
                      <a:endParaRPr lang="de-DE" sz="1600" b="0" dirty="0">
                        <a:effectLst/>
                        <a:latin typeface="Barlow Condensed" panose="00000506000000000000" pitchFamily="2" charset="0"/>
                        <a:ea typeface="Times New Roman" panose="02020603050405020304" pitchFamily="18" charset="0"/>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Passiv</a:t>
                      </a: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effectLst/>
                          <a:latin typeface="+mj-lt"/>
                          <a:ea typeface="Times New Roman" panose="02020603050405020304" pitchFamily="18" charset="0"/>
                        </a:rPr>
                        <a:t>Detraktor</a:t>
                      </a:r>
                    </a:p>
                  </a:txBody>
                  <a:tcPr marL="68580" marR="68580"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2787980"/>
                  </a:ext>
                </a:extLst>
              </a:tr>
              <a:tr h="432000">
                <a:tc>
                  <a:txBody>
                    <a:bodyPr/>
                    <a:lstStyle/>
                    <a:p>
                      <a:pPr algn="l">
                        <a:lnSpc>
                          <a:spcPct val="107000"/>
                        </a:lnSpc>
                        <a:spcBef>
                          <a:spcPts val="600"/>
                        </a:spcBef>
                        <a:spcAft>
                          <a:spcPts val="800"/>
                        </a:spcAft>
                      </a:pPr>
                      <a:r>
                        <a:rPr lang="de-DE" sz="1600" b="0" i="1" dirty="0">
                          <a:effectLst/>
                          <a:latin typeface="Barlow Condensed" panose="00000506000000000000" pitchFamily="2" charset="0"/>
                          <a:ea typeface="Times New Roman" panose="02020603050405020304" pitchFamily="18" charset="0"/>
                        </a:rPr>
                        <a:t>Perzentil</a:t>
                      </a:r>
                      <a:endParaRPr lang="de-DE" sz="1600" b="0" dirty="0">
                        <a:effectLst/>
                        <a:latin typeface="Barlow Condensed" panose="00000506000000000000" pitchFamily="2" charset="0"/>
                        <a:ea typeface="Times New Roman" panose="02020603050405020304" pitchFamily="18" charset="0"/>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dirty="0">
                          <a:effectLst/>
                          <a:latin typeface="+mj-lt"/>
                          <a:ea typeface="Times New Roman" panose="02020603050405020304" pitchFamily="18" charset="0"/>
                        </a:rPr>
                        <a:t>37.</a:t>
                      </a: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dirty="0">
                          <a:effectLst/>
                          <a:latin typeface="+mj-lt"/>
                          <a:ea typeface="Times New Roman" panose="02020603050405020304" pitchFamily="18" charset="0"/>
                        </a:rPr>
                        <a:t>17.</a:t>
                      </a:r>
                    </a:p>
                  </a:txBody>
                  <a:tcPr marL="68580" marR="68580"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27795560"/>
                  </a:ext>
                </a:extLst>
              </a:tr>
            </a:tbl>
          </a:graphicData>
        </a:graphic>
      </p:graphicFrame>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Auswertung System Usability Scale</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16</a:t>
            </a:fld>
            <a:endParaRPr lang="de-DE"/>
          </a:p>
        </p:txBody>
      </p:sp>
    </p:spTree>
    <p:extLst>
      <p:ext uri="{BB962C8B-B14F-4D97-AF65-F5344CB8AC3E}">
        <p14:creationId xmlns:p14="http://schemas.microsoft.com/office/powerpoint/2010/main" val="22275457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Fragen System Usability Scale</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17</a:t>
            </a:fld>
            <a:endParaRPr lang="de-DE"/>
          </a:p>
        </p:txBody>
      </p:sp>
      <p:sp>
        <p:nvSpPr>
          <p:cNvPr id="2" name="Inhaltsplatzhalter 1"/>
          <p:cNvSpPr>
            <a:spLocks noGrp="1"/>
          </p:cNvSpPr>
          <p:nvPr>
            <p:ph idx="1"/>
          </p:nvPr>
        </p:nvSpPr>
        <p:spPr/>
        <p:txBody>
          <a:bodyPr>
            <a:normAutofit fontScale="62500" lnSpcReduction="20000"/>
          </a:bodyPr>
          <a:lstStyle/>
          <a:p>
            <a:pPr marL="0" lvl="0" indent="0">
              <a:lnSpc>
                <a:spcPct val="134000"/>
              </a:lnSpc>
              <a:spcBef>
                <a:spcPts val="600"/>
              </a:spcBef>
              <a:buNone/>
            </a:pPr>
            <a:r>
              <a:rPr lang="de-DE" b="1" dirty="0" smtClean="0"/>
              <a:t>Fragen bzw. Aussagen des SUS-Fragebogens</a:t>
            </a:r>
          </a:p>
          <a:p>
            <a:pPr marL="514350" lvl="0" indent="-514350">
              <a:lnSpc>
                <a:spcPct val="134000"/>
              </a:lnSpc>
              <a:spcBef>
                <a:spcPts val="600"/>
              </a:spcBef>
              <a:buFont typeface="+mj-lt"/>
              <a:buAutoNum type="arabicPeriod"/>
            </a:pPr>
            <a:r>
              <a:rPr lang="de-DE" dirty="0" smtClean="0">
                <a:latin typeface="+mj-lt"/>
              </a:rPr>
              <a:t>Ich </a:t>
            </a:r>
            <a:r>
              <a:rPr lang="de-DE" dirty="0">
                <a:latin typeface="+mj-lt"/>
              </a:rPr>
              <a:t>denke, dass ich ILIAS häufig verwenden möchte. </a:t>
            </a:r>
          </a:p>
          <a:p>
            <a:pPr marL="514350" lvl="0" indent="-514350">
              <a:lnSpc>
                <a:spcPct val="134000"/>
              </a:lnSpc>
              <a:spcBef>
                <a:spcPts val="600"/>
              </a:spcBef>
              <a:buFont typeface="+mj-lt"/>
              <a:buAutoNum type="arabicPeriod"/>
            </a:pPr>
            <a:r>
              <a:rPr lang="de-DE" dirty="0">
                <a:latin typeface="+mj-lt"/>
              </a:rPr>
              <a:t>Ich fand ILIAS unnötig komplex. </a:t>
            </a:r>
          </a:p>
          <a:p>
            <a:pPr marL="514350" lvl="0" indent="-514350">
              <a:lnSpc>
                <a:spcPct val="134000"/>
              </a:lnSpc>
              <a:spcBef>
                <a:spcPts val="600"/>
              </a:spcBef>
              <a:buFont typeface="+mj-lt"/>
              <a:buAutoNum type="arabicPeriod"/>
            </a:pPr>
            <a:r>
              <a:rPr lang="de-DE" dirty="0">
                <a:latin typeface="+mj-lt"/>
              </a:rPr>
              <a:t>Ich dachte, ILIAS war einfach zu bedienen. </a:t>
            </a:r>
          </a:p>
          <a:p>
            <a:pPr marL="514350" lvl="0" indent="-514350">
              <a:lnSpc>
                <a:spcPct val="134000"/>
              </a:lnSpc>
              <a:spcBef>
                <a:spcPts val="600"/>
              </a:spcBef>
              <a:buFont typeface="+mj-lt"/>
              <a:buAutoNum type="arabicPeriod"/>
            </a:pPr>
            <a:r>
              <a:rPr lang="de-DE" dirty="0">
                <a:latin typeface="+mj-lt"/>
              </a:rPr>
              <a:t>Ich denke, dass ich die Unterstützung einer technischen Person brauche, um ILIAS nutzen zu können. </a:t>
            </a:r>
          </a:p>
          <a:p>
            <a:pPr marL="514350" lvl="0" indent="-514350">
              <a:lnSpc>
                <a:spcPct val="134000"/>
              </a:lnSpc>
              <a:spcBef>
                <a:spcPts val="600"/>
              </a:spcBef>
              <a:buFont typeface="+mj-lt"/>
              <a:buAutoNum type="arabicPeriod"/>
            </a:pPr>
            <a:r>
              <a:rPr lang="de-DE" dirty="0">
                <a:latin typeface="+mj-lt"/>
              </a:rPr>
              <a:t>Ich fand, die verschiedenen Funktionen in ILIAS waren gut integriert. </a:t>
            </a:r>
          </a:p>
          <a:p>
            <a:pPr marL="514350" lvl="0" indent="-514350">
              <a:lnSpc>
                <a:spcPct val="134000"/>
              </a:lnSpc>
              <a:spcBef>
                <a:spcPts val="600"/>
              </a:spcBef>
              <a:buFont typeface="+mj-lt"/>
              <a:buAutoNum type="arabicPeriod"/>
            </a:pPr>
            <a:r>
              <a:rPr lang="de-DE" dirty="0">
                <a:latin typeface="+mj-lt"/>
              </a:rPr>
              <a:t>Ich dachte, dass ILIAS nicht konsistent genug war. </a:t>
            </a:r>
          </a:p>
          <a:p>
            <a:pPr marL="514350" lvl="0" indent="-514350">
              <a:lnSpc>
                <a:spcPct val="134000"/>
              </a:lnSpc>
              <a:spcBef>
                <a:spcPts val="600"/>
              </a:spcBef>
              <a:buFont typeface="+mj-lt"/>
              <a:buAutoNum type="arabicPeriod"/>
            </a:pPr>
            <a:r>
              <a:rPr lang="de-DE" dirty="0">
                <a:latin typeface="+mj-lt"/>
              </a:rPr>
              <a:t>Ich würde mir vorstellen, dass die meisten Leute sehr schnell lernen würden, ILIAS zu benutzen. </a:t>
            </a:r>
          </a:p>
          <a:p>
            <a:pPr marL="514350" lvl="0" indent="-514350">
              <a:lnSpc>
                <a:spcPct val="134000"/>
              </a:lnSpc>
              <a:spcBef>
                <a:spcPts val="600"/>
              </a:spcBef>
              <a:buFont typeface="+mj-lt"/>
              <a:buAutoNum type="arabicPeriod"/>
            </a:pPr>
            <a:r>
              <a:rPr lang="de-DE" dirty="0">
                <a:latin typeface="+mj-lt"/>
              </a:rPr>
              <a:t>Ich fand ILIAS sehr umständlich zu benutzen. </a:t>
            </a:r>
          </a:p>
          <a:p>
            <a:pPr marL="514350" lvl="0" indent="-514350">
              <a:lnSpc>
                <a:spcPct val="134000"/>
              </a:lnSpc>
              <a:spcBef>
                <a:spcPts val="600"/>
              </a:spcBef>
              <a:buFont typeface="+mj-lt"/>
              <a:buAutoNum type="arabicPeriod"/>
            </a:pPr>
            <a:r>
              <a:rPr lang="de-DE" dirty="0">
                <a:latin typeface="+mj-lt"/>
              </a:rPr>
              <a:t>Ich habe mich sehr selbstsicher gefühlt, ILIAS zu verwenden. </a:t>
            </a:r>
          </a:p>
          <a:p>
            <a:pPr marL="514350" lvl="0" indent="-514350">
              <a:lnSpc>
                <a:spcPct val="134000"/>
              </a:lnSpc>
              <a:spcBef>
                <a:spcPts val="600"/>
              </a:spcBef>
              <a:buFont typeface="+mj-lt"/>
              <a:buAutoNum type="arabicPeriod"/>
            </a:pPr>
            <a:r>
              <a:rPr lang="de-DE" dirty="0">
                <a:latin typeface="+mj-lt"/>
              </a:rPr>
              <a:t>Ich musste eine Menge Dinge lernen, bevor ich mit ILIAS loslegen konnte.</a:t>
            </a:r>
          </a:p>
          <a:p>
            <a:pPr>
              <a:lnSpc>
                <a:spcPct val="170000"/>
              </a:lnSpc>
            </a:pPr>
            <a:endParaRPr lang="de-DE" dirty="0"/>
          </a:p>
        </p:txBody>
      </p:sp>
    </p:spTree>
    <p:extLst>
      <p:ext uri="{BB962C8B-B14F-4D97-AF65-F5344CB8AC3E}">
        <p14:creationId xmlns:p14="http://schemas.microsoft.com/office/powerpoint/2010/main" val="2081761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vert="horz" lIns="91440" tIns="45720" rIns="91440" bIns="45720" rtlCol="0" anchor="t">
            <a:normAutofit/>
          </a:bodyPr>
          <a:lstStyle/>
          <a:p>
            <a:pPr marL="0" indent="0">
              <a:lnSpc>
                <a:spcPct val="114000"/>
              </a:lnSpc>
              <a:buNone/>
            </a:pPr>
            <a:endParaRPr lang="de-DE" dirty="0" smtClean="0">
              <a:latin typeface="+mj-lt"/>
              <a:cs typeface="Calibri" panose="020F0502020204030204"/>
            </a:endParaRPr>
          </a:p>
          <a:p>
            <a:pPr lvl="1">
              <a:lnSpc>
                <a:spcPct val="114000"/>
              </a:lnSpc>
            </a:pPr>
            <a:endParaRPr lang="de-DE" dirty="0">
              <a:latin typeface="+mj-lt"/>
              <a:cs typeface="Calibri" panose="020F0502020204030204"/>
            </a:endParaRPr>
          </a:p>
        </p:txBody>
      </p:sp>
      <p:sp>
        <p:nvSpPr>
          <p:cNvPr id="3" name="Titel 2"/>
          <p:cNvSpPr>
            <a:spLocks noGrp="1"/>
          </p:cNvSpPr>
          <p:nvPr>
            <p:ph type="title"/>
          </p:nvPr>
        </p:nvSpPr>
        <p:spPr/>
        <p:txBody>
          <a:bodyPr>
            <a:normAutofit/>
          </a:bodyPr>
          <a:lstStyle/>
          <a:p>
            <a:r>
              <a:rPr lang="de-DE" sz="4000" dirty="0">
                <a:latin typeface="Barlow Condensed Medium" panose="00000606000000000000" pitchFamily="2" charset="0"/>
              </a:rPr>
              <a:t>Auswertung System Usability Scale</a:t>
            </a: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18</a:t>
            </a:fld>
            <a:endParaRPr lang="de-DE"/>
          </a:p>
        </p:txBody>
      </p:sp>
      <p:pic>
        <p:nvPicPr>
          <p:cNvPr id="8" name="Grafik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7249" y="2070302"/>
            <a:ext cx="10058399" cy="4082033"/>
          </a:xfrm>
          <a:prstGeom prst="rect">
            <a:avLst/>
          </a:prstGeom>
        </p:spPr>
      </p:pic>
      <p:sp>
        <p:nvSpPr>
          <p:cNvPr id="9" name="Textfeld 8"/>
          <p:cNvSpPr txBox="1"/>
          <p:nvPr/>
        </p:nvSpPr>
        <p:spPr>
          <a:xfrm>
            <a:off x="451448" y="1570386"/>
            <a:ext cx="4180055" cy="523220"/>
          </a:xfrm>
          <a:prstGeom prst="rect">
            <a:avLst/>
          </a:prstGeom>
          <a:noFill/>
        </p:spPr>
        <p:txBody>
          <a:bodyPr wrap="none" rtlCol="0">
            <a:spAutoFit/>
          </a:bodyPr>
          <a:lstStyle/>
          <a:p>
            <a:r>
              <a:rPr lang="de-DE" sz="2800" dirty="0" smtClean="0">
                <a:solidFill>
                  <a:schemeClr val="tx2"/>
                </a:solidFill>
                <a:latin typeface="+mj-lt"/>
              </a:rPr>
              <a:t>Pro-Frage-Balkendiagramm:</a:t>
            </a:r>
            <a:endParaRPr lang="de-DE" sz="2800" dirty="0">
              <a:solidFill>
                <a:schemeClr val="tx2"/>
              </a:solidFill>
              <a:latin typeface="+mj-lt"/>
            </a:endParaRPr>
          </a:p>
        </p:txBody>
      </p:sp>
    </p:spTree>
    <p:extLst>
      <p:ext uri="{BB962C8B-B14F-4D97-AF65-F5344CB8AC3E}">
        <p14:creationId xmlns:p14="http://schemas.microsoft.com/office/powerpoint/2010/main" val="32146059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nhaltsplatzhalter 7"/>
          <p:cNvGraphicFramePr>
            <a:graphicFrameLocks noGrp="1"/>
          </p:cNvGraphicFramePr>
          <p:nvPr>
            <p:ph idx="1"/>
            <p:extLst>
              <p:ext uri="{D42A27DB-BD31-4B8C-83A1-F6EECF244321}">
                <p14:modId xmlns:p14="http://schemas.microsoft.com/office/powerpoint/2010/main" val="2901619743"/>
              </p:ext>
            </p:extLst>
          </p:nvPr>
        </p:nvGraphicFramePr>
        <p:xfrm>
          <a:off x="451448" y="1690686"/>
          <a:ext cx="11195996" cy="4239500"/>
        </p:xfrm>
        <a:graphic>
          <a:graphicData uri="http://schemas.openxmlformats.org/drawingml/2006/table">
            <a:tbl>
              <a:tblPr firstRow="1" firstCol="1" bandRow="1">
                <a:tableStyleId>{9D7B26C5-4107-4FEC-AEDC-1716B250A1EF}</a:tableStyleId>
              </a:tblPr>
              <a:tblGrid>
                <a:gridCol w="1846479">
                  <a:extLst>
                    <a:ext uri="{9D8B030D-6E8A-4147-A177-3AD203B41FA5}">
                      <a16:colId xmlns:a16="http://schemas.microsoft.com/office/drawing/2014/main" val="3471441235"/>
                    </a:ext>
                  </a:extLst>
                </a:gridCol>
                <a:gridCol w="698798">
                  <a:extLst>
                    <a:ext uri="{9D8B030D-6E8A-4147-A177-3AD203B41FA5}">
                      <a16:colId xmlns:a16="http://schemas.microsoft.com/office/drawing/2014/main" val="794708693"/>
                    </a:ext>
                  </a:extLst>
                </a:gridCol>
                <a:gridCol w="961191">
                  <a:extLst>
                    <a:ext uri="{9D8B030D-6E8A-4147-A177-3AD203B41FA5}">
                      <a16:colId xmlns:a16="http://schemas.microsoft.com/office/drawing/2014/main" val="2602092588"/>
                    </a:ext>
                  </a:extLst>
                </a:gridCol>
                <a:gridCol w="961191">
                  <a:extLst>
                    <a:ext uri="{9D8B030D-6E8A-4147-A177-3AD203B41FA5}">
                      <a16:colId xmlns:a16="http://schemas.microsoft.com/office/drawing/2014/main" val="2547400844"/>
                    </a:ext>
                  </a:extLst>
                </a:gridCol>
                <a:gridCol w="961191">
                  <a:extLst>
                    <a:ext uri="{9D8B030D-6E8A-4147-A177-3AD203B41FA5}">
                      <a16:colId xmlns:a16="http://schemas.microsoft.com/office/drawing/2014/main" val="879712261"/>
                    </a:ext>
                  </a:extLst>
                </a:gridCol>
                <a:gridCol w="961191">
                  <a:extLst>
                    <a:ext uri="{9D8B030D-6E8A-4147-A177-3AD203B41FA5}">
                      <a16:colId xmlns:a16="http://schemas.microsoft.com/office/drawing/2014/main" val="1064711864"/>
                    </a:ext>
                  </a:extLst>
                </a:gridCol>
                <a:gridCol w="961191">
                  <a:extLst>
                    <a:ext uri="{9D8B030D-6E8A-4147-A177-3AD203B41FA5}">
                      <a16:colId xmlns:a16="http://schemas.microsoft.com/office/drawing/2014/main" val="582876571"/>
                    </a:ext>
                  </a:extLst>
                </a:gridCol>
                <a:gridCol w="961191">
                  <a:extLst>
                    <a:ext uri="{9D8B030D-6E8A-4147-A177-3AD203B41FA5}">
                      <a16:colId xmlns:a16="http://schemas.microsoft.com/office/drawing/2014/main" val="1215301347"/>
                    </a:ext>
                  </a:extLst>
                </a:gridCol>
                <a:gridCol w="961191">
                  <a:extLst>
                    <a:ext uri="{9D8B030D-6E8A-4147-A177-3AD203B41FA5}">
                      <a16:colId xmlns:a16="http://schemas.microsoft.com/office/drawing/2014/main" val="3027982885"/>
                    </a:ext>
                  </a:extLst>
                </a:gridCol>
                <a:gridCol w="961191">
                  <a:extLst>
                    <a:ext uri="{9D8B030D-6E8A-4147-A177-3AD203B41FA5}">
                      <a16:colId xmlns:a16="http://schemas.microsoft.com/office/drawing/2014/main" val="2556924265"/>
                    </a:ext>
                  </a:extLst>
                </a:gridCol>
                <a:gridCol w="961191">
                  <a:extLst>
                    <a:ext uri="{9D8B030D-6E8A-4147-A177-3AD203B41FA5}">
                      <a16:colId xmlns:a16="http://schemas.microsoft.com/office/drawing/2014/main" val="3452536327"/>
                    </a:ext>
                  </a:extLst>
                </a:gridCol>
              </a:tblGrid>
              <a:tr h="360000">
                <a:tc>
                  <a:txBody>
                    <a:bodyPr/>
                    <a:lstStyle/>
                    <a:p>
                      <a:pPr algn="l">
                        <a:lnSpc>
                          <a:spcPct val="114000"/>
                        </a:lnSpc>
                        <a:spcBef>
                          <a:spcPts val="600"/>
                        </a:spcBef>
                        <a:spcAft>
                          <a:spcPts val="0"/>
                        </a:spcAft>
                      </a:pPr>
                      <a:r>
                        <a:rPr lang="de-DE" sz="1600" b="1" i="0" dirty="0">
                          <a:effectLst/>
                          <a:latin typeface="Barlow Condensed" panose="00000506000000000000" pitchFamily="2" charset="0"/>
                          <a:ea typeface="Times New Roman" panose="02020603050405020304" pitchFamily="18" charset="0"/>
                        </a:rPr>
                        <a:t>Frage</a:t>
                      </a:r>
                    </a:p>
                  </a:txBody>
                  <a:tcPr marL="68580" marR="68580" marT="0" marB="0" anchor="ctr">
                    <a:lnT w="12700" cap="flat" cmpd="sng" algn="ctr">
                      <a:noFill/>
                      <a:prstDash val="solid"/>
                      <a:round/>
                      <a:headEnd type="none" w="med" len="med"/>
                      <a:tailEnd type="none" w="med" len="med"/>
                    </a:lnT>
                  </a:tcPr>
                </a:tc>
                <a:tc>
                  <a:txBody>
                    <a:bodyPr/>
                    <a:lstStyle/>
                    <a:p>
                      <a:pPr algn="l">
                        <a:lnSpc>
                          <a:spcPct val="114000"/>
                        </a:lnSpc>
                        <a:spcBef>
                          <a:spcPts val="600"/>
                        </a:spcBef>
                        <a:spcAft>
                          <a:spcPts val="0"/>
                        </a:spcAft>
                      </a:pPr>
                      <a:r>
                        <a:rPr lang="de-DE" sz="1600" b="1" i="1" dirty="0">
                          <a:effectLst/>
                          <a:latin typeface="Barlow Condensed" panose="00000506000000000000" pitchFamily="2" charset="0"/>
                          <a:ea typeface="Times New Roman" panose="02020603050405020304" pitchFamily="18" charset="0"/>
                        </a:rPr>
                        <a:t>1</a:t>
                      </a:r>
                      <a:endParaRPr lang="de-DE" sz="1600" i="1"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14000"/>
                        </a:lnSpc>
                        <a:spcBef>
                          <a:spcPts val="600"/>
                        </a:spcBef>
                        <a:spcAft>
                          <a:spcPts val="0"/>
                        </a:spcAft>
                      </a:pPr>
                      <a:r>
                        <a:rPr lang="de-DE" sz="1600" b="1" i="1" dirty="0">
                          <a:effectLst/>
                          <a:latin typeface="Barlow Condensed" panose="00000506000000000000" pitchFamily="2" charset="0"/>
                          <a:ea typeface="Times New Roman" panose="02020603050405020304" pitchFamily="18" charset="0"/>
                        </a:rPr>
                        <a:t>2</a:t>
                      </a:r>
                      <a:endParaRPr lang="de-DE" sz="1600" i="1"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14000"/>
                        </a:lnSpc>
                        <a:spcBef>
                          <a:spcPts val="600"/>
                        </a:spcBef>
                        <a:spcAft>
                          <a:spcPts val="0"/>
                        </a:spcAft>
                      </a:pPr>
                      <a:r>
                        <a:rPr lang="de-DE" sz="1600" b="1" i="1" dirty="0">
                          <a:effectLst/>
                          <a:latin typeface="Barlow Condensed" panose="00000506000000000000" pitchFamily="2" charset="0"/>
                          <a:ea typeface="Times New Roman" panose="02020603050405020304" pitchFamily="18" charset="0"/>
                        </a:rPr>
                        <a:t>3</a:t>
                      </a:r>
                      <a:endParaRPr lang="de-DE" sz="1600" i="1"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14000"/>
                        </a:lnSpc>
                        <a:spcBef>
                          <a:spcPts val="600"/>
                        </a:spcBef>
                        <a:spcAft>
                          <a:spcPts val="0"/>
                        </a:spcAft>
                      </a:pPr>
                      <a:r>
                        <a:rPr lang="de-DE" sz="1600" b="1" i="1" dirty="0">
                          <a:effectLst/>
                          <a:latin typeface="Barlow Condensed" panose="00000506000000000000" pitchFamily="2" charset="0"/>
                          <a:ea typeface="Times New Roman" panose="02020603050405020304" pitchFamily="18" charset="0"/>
                        </a:rPr>
                        <a:t>4</a:t>
                      </a:r>
                      <a:endParaRPr lang="de-DE" sz="1600" i="1"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14000"/>
                        </a:lnSpc>
                        <a:spcBef>
                          <a:spcPts val="600"/>
                        </a:spcBef>
                        <a:spcAft>
                          <a:spcPts val="0"/>
                        </a:spcAft>
                      </a:pPr>
                      <a:r>
                        <a:rPr lang="de-DE" sz="1600" b="1" i="1" dirty="0">
                          <a:effectLst/>
                          <a:latin typeface="Barlow Condensed" panose="00000506000000000000" pitchFamily="2" charset="0"/>
                          <a:ea typeface="Times New Roman" panose="02020603050405020304" pitchFamily="18" charset="0"/>
                        </a:rPr>
                        <a:t>5</a:t>
                      </a:r>
                      <a:endParaRPr lang="de-DE" sz="1600" i="1"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14000"/>
                        </a:lnSpc>
                        <a:spcBef>
                          <a:spcPts val="600"/>
                        </a:spcBef>
                        <a:spcAft>
                          <a:spcPts val="0"/>
                        </a:spcAft>
                      </a:pPr>
                      <a:r>
                        <a:rPr lang="de-DE" sz="1600" b="1" i="1" dirty="0">
                          <a:effectLst/>
                          <a:latin typeface="Barlow Condensed" panose="00000506000000000000" pitchFamily="2" charset="0"/>
                          <a:ea typeface="Times New Roman" panose="02020603050405020304" pitchFamily="18" charset="0"/>
                        </a:rPr>
                        <a:t>6</a:t>
                      </a:r>
                      <a:endParaRPr lang="de-DE" sz="1600" i="1"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14000"/>
                        </a:lnSpc>
                        <a:spcBef>
                          <a:spcPts val="600"/>
                        </a:spcBef>
                        <a:spcAft>
                          <a:spcPts val="0"/>
                        </a:spcAft>
                      </a:pPr>
                      <a:r>
                        <a:rPr lang="de-DE" sz="1600" b="1" i="1" dirty="0">
                          <a:effectLst/>
                          <a:latin typeface="Barlow Condensed" panose="00000506000000000000" pitchFamily="2" charset="0"/>
                          <a:ea typeface="Times New Roman" panose="02020603050405020304" pitchFamily="18" charset="0"/>
                        </a:rPr>
                        <a:t>7</a:t>
                      </a:r>
                      <a:endParaRPr lang="de-DE" sz="1600" i="1"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14000"/>
                        </a:lnSpc>
                        <a:spcBef>
                          <a:spcPts val="600"/>
                        </a:spcBef>
                        <a:spcAft>
                          <a:spcPts val="0"/>
                        </a:spcAft>
                      </a:pPr>
                      <a:r>
                        <a:rPr lang="de-DE" sz="1600" b="1" i="1" dirty="0">
                          <a:effectLst/>
                          <a:latin typeface="Barlow Condensed" panose="00000506000000000000" pitchFamily="2" charset="0"/>
                          <a:ea typeface="Times New Roman" panose="02020603050405020304" pitchFamily="18" charset="0"/>
                        </a:rPr>
                        <a:t>8</a:t>
                      </a:r>
                      <a:endParaRPr lang="de-DE" sz="1600" i="1"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14000"/>
                        </a:lnSpc>
                        <a:spcBef>
                          <a:spcPts val="600"/>
                        </a:spcBef>
                        <a:spcAft>
                          <a:spcPts val="0"/>
                        </a:spcAft>
                      </a:pPr>
                      <a:r>
                        <a:rPr lang="de-DE" sz="1600" b="1" i="1" dirty="0">
                          <a:effectLst/>
                          <a:latin typeface="Barlow Condensed" panose="00000506000000000000" pitchFamily="2" charset="0"/>
                          <a:ea typeface="Times New Roman" panose="02020603050405020304" pitchFamily="18" charset="0"/>
                        </a:rPr>
                        <a:t>9</a:t>
                      </a:r>
                      <a:endParaRPr lang="de-DE" sz="1600" i="1"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14000"/>
                        </a:lnSpc>
                        <a:spcBef>
                          <a:spcPts val="600"/>
                        </a:spcBef>
                        <a:spcAft>
                          <a:spcPts val="0"/>
                        </a:spcAft>
                      </a:pPr>
                      <a:r>
                        <a:rPr lang="de-DE" sz="1600" b="1" i="1" dirty="0">
                          <a:effectLst/>
                          <a:latin typeface="Barlow Condensed" panose="00000506000000000000" pitchFamily="2" charset="0"/>
                          <a:ea typeface="Times New Roman" panose="02020603050405020304" pitchFamily="18" charset="0"/>
                        </a:rPr>
                        <a:t>10</a:t>
                      </a:r>
                      <a:endParaRPr lang="de-DE" sz="1600" i="1" dirty="0">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extLst>
                  <a:ext uri="{0D108BD9-81ED-4DB2-BD59-A6C34878D82A}">
                    <a16:rowId xmlns:a16="http://schemas.microsoft.com/office/drawing/2014/main" val="2899428677"/>
                  </a:ext>
                </a:extLst>
              </a:tr>
              <a:tr h="953341">
                <a:tc>
                  <a:txBody>
                    <a:bodyPr/>
                    <a:lstStyle/>
                    <a:p>
                      <a:pPr algn="l">
                        <a:lnSpc>
                          <a:spcPct val="114000"/>
                        </a:lnSpc>
                        <a:spcBef>
                          <a:spcPts val="600"/>
                        </a:spcBef>
                        <a:spcAft>
                          <a:spcPts val="0"/>
                        </a:spcAft>
                      </a:pPr>
                      <a:r>
                        <a:rPr lang="de-DE" sz="1600" b="0" i="1" dirty="0">
                          <a:effectLst/>
                          <a:latin typeface="Barlow Condensed" panose="00000506000000000000" pitchFamily="2" charset="0"/>
                          <a:ea typeface="Times New Roman" panose="02020603050405020304" pitchFamily="18" charset="0"/>
                        </a:rPr>
                        <a:t>Experimentalgruppe</a:t>
                      </a:r>
                    </a:p>
                    <a:p>
                      <a:pPr algn="l">
                        <a:lnSpc>
                          <a:spcPct val="114000"/>
                        </a:lnSpc>
                        <a:spcBef>
                          <a:spcPts val="600"/>
                        </a:spcBef>
                        <a:spcAft>
                          <a:spcPts val="0"/>
                        </a:spcAft>
                      </a:pPr>
                      <a:r>
                        <a:rPr lang="de-DE" sz="1600" b="0" i="1" dirty="0">
                          <a:effectLst/>
                          <a:latin typeface="Barlow Condensed" panose="00000506000000000000" pitchFamily="2" charset="0"/>
                          <a:ea typeface="Times New Roman" panose="02020603050405020304" pitchFamily="18" charset="0"/>
                        </a:rPr>
                        <a:t>Standardabweichung</a:t>
                      </a:r>
                    </a:p>
                  </a:txBody>
                  <a:tcPr marL="68580" marR="68580" marT="0" marB="0">
                    <a:lnR w="12700" cap="flat" cmpd="sng" algn="ctr">
                      <a:solidFill>
                        <a:schemeClr val="tx1"/>
                      </a:solidFill>
                      <a:prstDash val="solid"/>
                      <a:round/>
                      <a:headEnd type="none" w="med" len="med"/>
                      <a:tailEnd type="none" w="med" len="med"/>
                    </a:lnR>
                  </a:tcPr>
                </a:tc>
                <a:tc>
                  <a:txBody>
                    <a:bodyPr/>
                    <a:lstStyle/>
                    <a:p>
                      <a:pPr algn="l">
                        <a:lnSpc>
                          <a:spcPct val="114000"/>
                        </a:lnSpc>
                        <a:spcBef>
                          <a:spcPts val="600"/>
                        </a:spcBef>
                        <a:spcAft>
                          <a:spcPts val="0"/>
                        </a:spcAft>
                      </a:pPr>
                      <a:r>
                        <a:rPr lang="de-DE" sz="1600" dirty="0">
                          <a:latin typeface="+mj-lt"/>
                        </a:rPr>
                        <a:t>6,0</a:t>
                      </a:r>
                    </a:p>
                    <a:p>
                      <a:pPr algn="l">
                        <a:lnSpc>
                          <a:spcPct val="114000"/>
                        </a:lnSpc>
                        <a:spcBef>
                          <a:spcPts val="600"/>
                        </a:spcBef>
                        <a:spcAft>
                          <a:spcPts val="0"/>
                        </a:spcAft>
                      </a:pPr>
                      <a:r>
                        <a:rPr lang="de-DE" sz="1600">
                          <a:latin typeface="+mj-lt"/>
                        </a:rPr>
                        <a:t>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dirty="0">
                          <a:latin typeface="+mj-lt"/>
                        </a:rPr>
                        <a:t>5,5</a:t>
                      </a:r>
                    </a:p>
                    <a:p>
                      <a:pPr algn="l">
                        <a:lnSpc>
                          <a:spcPct val="114000"/>
                        </a:lnSpc>
                        <a:spcBef>
                          <a:spcPts val="600"/>
                        </a:spcBef>
                        <a:spcAft>
                          <a:spcPts val="0"/>
                        </a:spcAft>
                      </a:pPr>
                      <a:r>
                        <a:rPr lang="de-DE" sz="1600" dirty="0">
                          <a:latin typeface="+mj-lt"/>
                        </a:rPr>
                        <a:t>1,87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6,0</a:t>
                      </a:r>
                    </a:p>
                    <a:p>
                      <a:pPr algn="l">
                        <a:lnSpc>
                          <a:spcPct val="114000"/>
                        </a:lnSpc>
                        <a:spcBef>
                          <a:spcPts val="600"/>
                        </a:spcBef>
                        <a:spcAft>
                          <a:spcPts val="0"/>
                        </a:spcAft>
                      </a:pPr>
                      <a:r>
                        <a:rPr lang="de-DE" sz="1600">
                          <a:latin typeface="+mj-lt"/>
                        </a:rPr>
                        <a:t>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7,5</a:t>
                      </a:r>
                    </a:p>
                    <a:p>
                      <a:pPr algn="l">
                        <a:lnSpc>
                          <a:spcPct val="114000"/>
                        </a:lnSpc>
                        <a:spcBef>
                          <a:spcPts val="600"/>
                        </a:spcBef>
                        <a:spcAft>
                          <a:spcPts val="0"/>
                        </a:spcAft>
                      </a:pPr>
                      <a:r>
                        <a:rPr lang="de-DE" sz="1600">
                          <a:latin typeface="+mj-lt"/>
                        </a:rPr>
                        <a:t>3,16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7,0</a:t>
                      </a:r>
                    </a:p>
                    <a:p>
                      <a:pPr algn="l">
                        <a:lnSpc>
                          <a:spcPct val="114000"/>
                        </a:lnSpc>
                        <a:spcBef>
                          <a:spcPts val="600"/>
                        </a:spcBef>
                        <a:spcAft>
                          <a:spcPts val="0"/>
                        </a:spcAft>
                      </a:pPr>
                      <a:r>
                        <a:rPr lang="de-DE" sz="1600">
                          <a:latin typeface="+mj-lt"/>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7,0</a:t>
                      </a:r>
                    </a:p>
                    <a:p>
                      <a:pPr algn="l">
                        <a:lnSpc>
                          <a:spcPct val="114000"/>
                        </a:lnSpc>
                        <a:spcBef>
                          <a:spcPts val="600"/>
                        </a:spcBef>
                        <a:spcAft>
                          <a:spcPts val="0"/>
                        </a:spcAft>
                      </a:pPr>
                      <a:r>
                        <a:rPr lang="de-DE" sz="1600">
                          <a:latin typeface="+mj-lt"/>
                        </a:rPr>
                        <a:t>2,45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6,5</a:t>
                      </a:r>
                    </a:p>
                    <a:p>
                      <a:pPr algn="l">
                        <a:lnSpc>
                          <a:spcPct val="114000"/>
                        </a:lnSpc>
                        <a:spcBef>
                          <a:spcPts val="600"/>
                        </a:spcBef>
                        <a:spcAft>
                          <a:spcPts val="0"/>
                        </a:spcAft>
                      </a:pPr>
                      <a:r>
                        <a:rPr lang="de-DE" sz="1600">
                          <a:latin typeface="+mj-lt"/>
                        </a:rPr>
                        <a:t>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5,0</a:t>
                      </a:r>
                    </a:p>
                    <a:p>
                      <a:pPr algn="l">
                        <a:lnSpc>
                          <a:spcPct val="114000"/>
                        </a:lnSpc>
                        <a:spcBef>
                          <a:spcPts val="600"/>
                        </a:spcBef>
                        <a:spcAft>
                          <a:spcPts val="0"/>
                        </a:spcAft>
                      </a:pPr>
                      <a:r>
                        <a:rPr lang="de-DE" sz="1600">
                          <a:latin typeface="+mj-lt"/>
                        </a:rPr>
                        <a:t>2,24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5,5</a:t>
                      </a:r>
                    </a:p>
                    <a:p>
                      <a:pPr algn="l">
                        <a:lnSpc>
                          <a:spcPct val="114000"/>
                        </a:lnSpc>
                        <a:spcBef>
                          <a:spcPts val="600"/>
                        </a:spcBef>
                        <a:spcAft>
                          <a:spcPts val="0"/>
                        </a:spcAft>
                      </a:pPr>
                      <a:r>
                        <a:rPr lang="de-DE" sz="1600">
                          <a:latin typeface="+mj-lt"/>
                        </a:rPr>
                        <a:t>1,87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dirty="0">
                          <a:latin typeface="+mj-lt"/>
                        </a:rPr>
                        <a:t>8,0</a:t>
                      </a:r>
                    </a:p>
                    <a:p>
                      <a:pPr algn="l">
                        <a:lnSpc>
                          <a:spcPct val="114000"/>
                        </a:lnSpc>
                        <a:spcBef>
                          <a:spcPts val="600"/>
                        </a:spcBef>
                        <a:spcAft>
                          <a:spcPts val="0"/>
                        </a:spcAft>
                      </a:pPr>
                      <a:r>
                        <a:rPr lang="de-DE" sz="1600" dirty="0">
                          <a:latin typeface="+mj-lt"/>
                        </a:rPr>
                        <a:t>2,92</a:t>
                      </a: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8759938"/>
                  </a:ext>
                </a:extLst>
              </a:tr>
              <a:tr h="815239">
                <a:tc gridSpan="3">
                  <a:txBody>
                    <a:bodyPr/>
                    <a:lstStyle/>
                    <a:p>
                      <a:pPr algn="l">
                        <a:lnSpc>
                          <a:spcPct val="114000"/>
                        </a:lnSpc>
                        <a:spcBef>
                          <a:spcPts val="600"/>
                        </a:spcBef>
                        <a:spcAft>
                          <a:spcPts val="0"/>
                        </a:spcAft>
                      </a:pPr>
                      <a:r>
                        <a:rPr lang="de-DE" sz="1600" b="0" i="1" dirty="0">
                          <a:latin typeface="Barlow Condensed" panose="00000506000000000000" pitchFamily="2" charset="0"/>
                        </a:rPr>
                        <a:t>Durschnitt Experimentalgruppe </a:t>
                      </a:r>
                    </a:p>
                    <a:p>
                      <a:pPr algn="l">
                        <a:lnSpc>
                          <a:spcPct val="114000"/>
                        </a:lnSpc>
                        <a:spcBef>
                          <a:spcPts val="600"/>
                        </a:spcBef>
                        <a:spcAft>
                          <a:spcPts val="0"/>
                        </a:spcAft>
                      </a:pPr>
                      <a:r>
                        <a:rPr lang="de-DE" sz="1600" b="0" i="1" dirty="0">
                          <a:latin typeface="Barlow Condensed" panose="00000506000000000000" pitchFamily="2" charset="0"/>
                        </a:rPr>
                        <a:t>Standardabweichung </a:t>
                      </a:r>
                    </a:p>
                    <a:p>
                      <a:pPr algn="l">
                        <a:lnSpc>
                          <a:spcPct val="114000"/>
                        </a:lnSpc>
                        <a:spcBef>
                          <a:spcPts val="600"/>
                        </a:spcBef>
                        <a:spcAft>
                          <a:spcPts val="0"/>
                        </a:spcAft>
                      </a:pPr>
                      <a:r>
                        <a:rPr lang="de-DE" sz="1600" b="0" i="1" dirty="0">
                          <a:latin typeface="Barlow Condensed" panose="00000506000000000000" pitchFamily="2" charset="0"/>
                        </a:rPr>
                        <a:t>Median</a:t>
                      </a:r>
                    </a:p>
                  </a:txBody>
                  <a:tcPr marL="68580" marR="68580" marT="0" marB="0">
                    <a:lnR w="12700" cap="flat" cmpd="sng" algn="ctr">
                      <a:solidFill>
                        <a:schemeClr val="tx1"/>
                      </a:solidFill>
                      <a:prstDash val="solid"/>
                      <a:round/>
                      <a:headEnd type="none" w="med" len="med"/>
                      <a:tailEnd type="none" w="med" len="med"/>
                    </a:lnR>
                  </a:tcPr>
                </a:tc>
                <a:tc hMerge="1">
                  <a:txBody>
                    <a:bodyPr/>
                    <a:lstStyle/>
                    <a:p>
                      <a:endParaRPr lang="de-DE"/>
                    </a:p>
                  </a:txBody>
                  <a:tcPr/>
                </a:tc>
                <a:tc hMerge="1">
                  <a:txBody>
                    <a:bodyPr/>
                    <a:lstStyle/>
                    <a:p>
                      <a:endParaRPr lang="de-DE"/>
                    </a:p>
                  </a:txBody>
                  <a:tcPr/>
                </a:tc>
                <a:tc gridSpan="8">
                  <a:txBody>
                    <a:bodyPr/>
                    <a:lstStyle/>
                    <a:p>
                      <a:pPr algn="l">
                        <a:lnSpc>
                          <a:spcPct val="114000"/>
                        </a:lnSpc>
                        <a:spcBef>
                          <a:spcPts val="600"/>
                        </a:spcBef>
                        <a:spcAft>
                          <a:spcPts val="0"/>
                        </a:spcAft>
                      </a:pPr>
                      <a:r>
                        <a:rPr lang="de-DE" sz="1600" dirty="0">
                          <a:latin typeface="+mj-lt"/>
                        </a:rPr>
                        <a:t>6,4</a:t>
                      </a:r>
                    </a:p>
                    <a:p>
                      <a:pPr algn="l">
                        <a:lnSpc>
                          <a:spcPct val="114000"/>
                        </a:lnSpc>
                        <a:spcBef>
                          <a:spcPts val="600"/>
                        </a:spcBef>
                        <a:spcAft>
                          <a:spcPts val="0"/>
                        </a:spcAft>
                      </a:pPr>
                      <a:r>
                        <a:rPr lang="de-DE" sz="1600" dirty="0">
                          <a:latin typeface="+mj-lt"/>
                        </a:rPr>
                        <a:t>0,92</a:t>
                      </a:r>
                    </a:p>
                    <a:p>
                      <a:pPr algn="l">
                        <a:lnSpc>
                          <a:spcPct val="114000"/>
                        </a:lnSpc>
                        <a:spcBef>
                          <a:spcPts val="600"/>
                        </a:spcBef>
                        <a:spcAft>
                          <a:spcPts val="0"/>
                        </a:spcAft>
                      </a:pPr>
                      <a:r>
                        <a:rPr lang="de-DE" sz="1600" dirty="0">
                          <a:latin typeface="+mj-lt"/>
                        </a:rPr>
                        <a:t>6,25</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lnR w="12700" cap="flat" cmpd="sng" algn="ctr">
                      <a:noFill/>
                      <a:prstDash val="solid"/>
                      <a:round/>
                      <a:headEnd type="none" w="med" len="med"/>
                      <a:tailEnd type="none" w="med" len="med"/>
                    </a:lnR>
                  </a:tcPr>
                </a:tc>
                <a:extLst>
                  <a:ext uri="{0D108BD9-81ED-4DB2-BD59-A6C34878D82A}">
                    <a16:rowId xmlns:a16="http://schemas.microsoft.com/office/drawing/2014/main" val="2386177510"/>
                  </a:ext>
                </a:extLst>
              </a:tr>
              <a:tr h="953341">
                <a:tc>
                  <a:txBody>
                    <a:bodyPr/>
                    <a:lstStyle/>
                    <a:p>
                      <a:pPr algn="l">
                        <a:lnSpc>
                          <a:spcPct val="114000"/>
                        </a:lnSpc>
                        <a:spcBef>
                          <a:spcPts val="600"/>
                        </a:spcBef>
                        <a:spcAft>
                          <a:spcPts val="0"/>
                        </a:spcAft>
                      </a:pPr>
                      <a:r>
                        <a:rPr lang="de-DE" sz="1600" b="0" i="1">
                          <a:effectLst/>
                          <a:latin typeface="Barlow Condensed" panose="00000506000000000000" pitchFamily="2" charset="0"/>
                          <a:ea typeface="Times New Roman" panose="02020603050405020304" pitchFamily="18" charset="0"/>
                        </a:rPr>
                        <a:t>Kontrollgruppe</a:t>
                      </a:r>
                    </a:p>
                    <a:p>
                      <a:pPr algn="l">
                        <a:lnSpc>
                          <a:spcPct val="114000"/>
                        </a:lnSpc>
                        <a:spcBef>
                          <a:spcPts val="600"/>
                        </a:spcBef>
                        <a:spcAft>
                          <a:spcPts val="0"/>
                        </a:spcAft>
                      </a:pPr>
                      <a:r>
                        <a:rPr lang="de-DE" sz="1600" b="0" i="1">
                          <a:effectLst/>
                          <a:latin typeface="Barlow Condensed" panose="00000506000000000000" pitchFamily="2" charset="0"/>
                          <a:ea typeface="Times New Roman" panose="02020603050405020304" pitchFamily="18" charset="0"/>
                        </a:rPr>
                        <a:t>Standardabweichung</a:t>
                      </a:r>
                    </a:p>
                  </a:txBody>
                  <a:tcPr marL="68580" marR="68580" marT="0" marB="0">
                    <a:lnR w="12700" cap="flat" cmpd="sng" algn="ctr">
                      <a:solidFill>
                        <a:schemeClr val="tx1"/>
                      </a:solidFill>
                      <a:prstDash val="solid"/>
                      <a:round/>
                      <a:headEnd type="none" w="med" len="med"/>
                      <a:tailEnd type="none" w="med" len="med"/>
                    </a:lnR>
                    <a:lnB>
                      <a:noFill/>
                    </a:lnB>
                  </a:tcPr>
                </a:tc>
                <a:tc>
                  <a:txBody>
                    <a:bodyPr/>
                    <a:lstStyle/>
                    <a:p>
                      <a:pPr algn="l">
                        <a:lnSpc>
                          <a:spcPct val="114000"/>
                        </a:lnSpc>
                        <a:spcBef>
                          <a:spcPts val="600"/>
                        </a:spcBef>
                        <a:spcAft>
                          <a:spcPts val="0"/>
                        </a:spcAft>
                      </a:pPr>
                      <a:r>
                        <a:rPr lang="de-DE" sz="1600" dirty="0">
                          <a:latin typeface="+mj-lt"/>
                        </a:rPr>
                        <a:t>4,5</a:t>
                      </a:r>
                    </a:p>
                    <a:p>
                      <a:pPr algn="l">
                        <a:lnSpc>
                          <a:spcPct val="114000"/>
                        </a:lnSpc>
                        <a:spcBef>
                          <a:spcPts val="600"/>
                        </a:spcBef>
                        <a:spcAft>
                          <a:spcPts val="0"/>
                        </a:spcAft>
                      </a:pPr>
                      <a:r>
                        <a:rPr lang="de-DE" sz="1600" dirty="0">
                          <a:latin typeface="+mj-lt"/>
                        </a:rPr>
                        <a:t>2,92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3,5</a:t>
                      </a:r>
                    </a:p>
                    <a:p>
                      <a:pPr algn="l">
                        <a:lnSpc>
                          <a:spcPct val="114000"/>
                        </a:lnSpc>
                        <a:spcBef>
                          <a:spcPts val="600"/>
                        </a:spcBef>
                        <a:spcAft>
                          <a:spcPts val="0"/>
                        </a:spcAft>
                      </a:pPr>
                      <a:r>
                        <a:rPr lang="de-DE" sz="1600">
                          <a:latin typeface="+mj-lt"/>
                        </a:rPr>
                        <a:t>2,55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4,0</a:t>
                      </a:r>
                    </a:p>
                    <a:p>
                      <a:pPr algn="l">
                        <a:lnSpc>
                          <a:spcPct val="114000"/>
                        </a:lnSpc>
                        <a:spcBef>
                          <a:spcPts val="600"/>
                        </a:spcBef>
                        <a:spcAft>
                          <a:spcPts val="0"/>
                        </a:spcAft>
                      </a:pPr>
                      <a:r>
                        <a:rPr lang="de-DE" sz="1600">
                          <a:latin typeface="+mj-lt"/>
                        </a:rPr>
                        <a:t>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8,5 </a:t>
                      </a:r>
                    </a:p>
                    <a:p>
                      <a:pPr algn="l">
                        <a:lnSpc>
                          <a:spcPct val="114000"/>
                        </a:lnSpc>
                        <a:spcBef>
                          <a:spcPts val="600"/>
                        </a:spcBef>
                        <a:spcAft>
                          <a:spcPts val="0"/>
                        </a:spcAft>
                      </a:pPr>
                      <a:r>
                        <a:rPr lang="de-DE" sz="1600">
                          <a:latin typeface="+mj-lt"/>
                        </a:rPr>
                        <a:t>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3,0</a:t>
                      </a:r>
                    </a:p>
                    <a:p>
                      <a:pPr algn="l">
                        <a:lnSpc>
                          <a:spcPct val="114000"/>
                        </a:lnSpc>
                        <a:spcBef>
                          <a:spcPts val="600"/>
                        </a:spcBef>
                        <a:spcAft>
                          <a:spcPts val="0"/>
                        </a:spcAft>
                      </a:pPr>
                      <a:r>
                        <a:rPr lang="de-DE" sz="1600">
                          <a:latin typeface="+mj-lt"/>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7,5</a:t>
                      </a:r>
                    </a:p>
                    <a:p>
                      <a:pPr algn="l">
                        <a:lnSpc>
                          <a:spcPct val="114000"/>
                        </a:lnSpc>
                        <a:spcBef>
                          <a:spcPts val="600"/>
                        </a:spcBef>
                        <a:spcAft>
                          <a:spcPts val="0"/>
                        </a:spcAft>
                      </a:pPr>
                      <a:r>
                        <a:rPr lang="de-DE" sz="1600">
                          <a:latin typeface="+mj-lt"/>
                        </a:rPr>
                        <a:t>1,58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5,0</a:t>
                      </a:r>
                    </a:p>
                    <a:p>
                      <a:pPr algn="l">
                        <a:lnSpc>
                          <a:spcPct val="114000"/>
                        </a:lnSpc>
                        <a:spcBef>
                          <a:spcPts val="600"/>
                        </a:spcBef>
                        <a:spcAft>
                          <a:spcPts val="0"/>
                        </a:spcAft>
                      </a:pPr>
                      <a:r>
                        <a:rPr lang="de-DE" sz="1600">
                          <a:latin typeface="+mj-lt"/>
                        </a:rPr>
                        <a:t>2,24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5,5</a:t>
                      </a:r>
                    </a:p>
                    <a:p>
                      <a:pPr algn="l">
                        <a:lnSpc>
                          <a:spcPct val="114000"/>
                        </a:lnSpc>
                        <a:spcBef>
                          <a:spcPts val="600"/>
                        </a:spcBef>
                        <a:spcAft>
                          <a:spcPts val="0"/>
                        </a:spcAft>
                      </a:pPr>
                      <a:r>
                        <a:rPr lang="de-DE" sz="1600">
                          <a:latin typeface="+mj-lt"/>
                        </a:rPr>
                        <a:t>1,87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a:latin typeface="+mj-lt"/>
                        </a:rPr>
                        <a:t>3,5</a:t>
                      </a:r>
                    </a:p>
                    <a:p>
                      <a:pPr algn="l">
                        <a:lnSpc>
                          <a:spcPct val="114000"/>
                        </a:lnSpc>
                        <a:spcBef>
                          <a:spcPts val="600"/>
                        </a:spcBef>
                        <a:spcAft>
                          <a:spcPts val="0"/>
                        </a:spcAft>
                      </a:pPr>
                      <a:r>
                        <a:rPr lang="de-DE" sz="1600">
                          <a:latin typeface="+mj-lt"/>
                        </a:rPr>
                        <a:t>2,55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lnSpc>
                          <a:spcPct val="114000"/>
                        </a:lnSpc>
                        <a:spcBef>
                          <a:spcPts val="600"/>
                        </a:spcBef>
                        <a:spcAft>
                          <a:spcPts val="0"/>
                        </a:spcAft>
                      </a:pPr>
                      <a:r>
                        <a:rPr lang="de-DE" sz="1600" dirty="0">
                          <a:latin typeface="+mj-lt"/>
                        </a:rPr>
                        <a:t>8,5</a:t>
                      </a:r>
                    </a:p>
                    <a:p>
                      <a:pPr algn="l">
                        <a:lnSpc>
                          <a:spcPct val="114000"/>
                        </a:lnSpc>
                        <a:spcBef>
                          <a:spcPts val="600"/>
                        </a:spcBef>
                        <a:spcAft>
                          <a:spcPts val="0"/>
                        </a:spcAft>
                      </a:pPr>
                      <a:r>
                        <a:rPr lang="de-DE" sz="1600" dirty="0">
                          <a:latin typeface="+mj-lt"/>
                        </a:rPr>
                        <a:t>1,22</a:t>
                      </a: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599533"/>
                  </a:ext>
                </a:extLst>
              </a:tr>
              <a:tr h="815239">
                <a:tc gridSpan="3">
                  <a:txBody>
                    <a:bodyPr/>
                    <a:lstStyle/>
                    <a:p>
                      <a:pPr algn="l">
                        <a:lnSpc>
                          <a:spcPct val="114000"/>
                        </a:lnSpc>
                        <a:spcBef>
                          <a:spcPts val="600"/>
                        </a:spcBef>
                        <a:spcAft>
                          <a:spcPts val="0"/>
                        </a:spcAft>
                      </a:pPr>
                      <a:r>
                        <a:rPr lang="de-DE" sz="1600" b="0" i="1" dirty="0">
                          <a:latin typeface="Barlow Condensed" panose="00000506000000000000" pitchFamily="2" charset="0"/>
                        </a:rPr>
                        <a:t>Durschnitt Kontrollgruppe</a:t>
                      </a:r>
                    </a:p>
                    <a:p>
                      <a:pPr algn="l">
                        <a:lnSpc>
                          <a:spcPct val="114000"/>
                        </a:lnSpc>
                        <a:spcBef>
                          <a:spcPts val="600"/>
                        </a:spcBef>
                        <a:spcAft>
                          <a:spcPts val="0"/>
                        </a:spcAft>
                      </a:pPr>
                      <a:r>
                        <a:rPr lang="de-DE" sz="1600" b="0" i="1" dirty="0">
                          <a:latin typeface="Barlow Condensed" panose="00000506000000000000" pitchFamily="2" charset="0"/>
                        </a:rPr>
                        <a:t>Standardabweichung insgesamt</a:t>
                      </a:r>
                    </a:p>
                    <a:p>
                      <a:pPr algn="l">
                        <a:lnSpc>
                          <a:spcPct val="114000"/>
                        </a:lnSpc>
                        <a:spcBef>
                          <a:spcPts val="600"/>
                        </a:spcBef>
                        <a:spcAft>
                          <a:spcPts val="0"/>
                        </a:spcAft>
                      </a:pPr>
                      <a:r>
                        <a:rPr lang="de-DE" sz="1600" b="0" i="1" dirty="0">
                          <a:latin typeface="Barlow Condensed" panose="00000506000000000000" pitchFamily="2" charset="0"/>
                        </a:rPr>
                        <a:t>Median</a:t>
                      </a: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a:p>
                  </a:txBody>
                  <a:tcPr/>
                </a:tc>
                <a:tc hMerge="1">
                  <a:txBody>
                    <a:bodyPr/>
                    <a:lstStyle/>
                    <a:p>
                      <a:endParaRPr lang="de-DE"/>
                    </a:p>
                  </a:txBody>
                  <a:tcP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8">
                  <a:txBody>
                    <a:bodyPr/>
                    <a:lstStyle/>
                    <a:p>
                      <a:pPr algn="l">
                        <a:lnSpc>
                          <a:spcPct val="114000"/>
                        </a:lnSpc>
                        <a:spcBef>
                          <a:spcPts val="600"/>
                        </a:spcBef>
                        <a:spcAft>
                          <a:spcPts val="0"/>
                        </a:spcAft>
                      </a:pPr>
                      <a:r>
                        <a:rPr lang="de-DE" sz="1600" dirty="0">
                          <a:latin typeface="+mj-lt"/>
                        </a:rPr>
                        <a:t>5,35</a:t>
                      </a:r>
                    </a:p>
                    <a:p>
                      <a:pPr algn="l">
                        <a:lnSpc>
                          <a:spcPct val="114000"/>
                        </a:lnSpc>
                        <a:spcBef>
                          <a:spcPts val="600"/>
                        </a:spcBef>
                        <a:spcAft>
                          <a:spcPts val="0"/>
                        </a:spcAft>
                      </a:pPr>
                      <a:r>
                        <a:rPr lang="de-DE" sz="1600" dirty="0">
                          <a:latin typeface="+mj-lt"/>
                        </a:rPr>
                        <a:t>1,99</a:t>
                      </a:r>
                    </a:p>
                    <a:p>
                      <a:pPr algn="l">
                        <a:lnSpc>
                          <a:spcPct val="114000"/>
                        </a:lnSpc>
                        <a:spcBef>
                          <a:spcPts val="600"/>
                        </a:spcBef>
                        <a:spcAft>
                          <a:spcPts val="0"/>
                        </a:spcAft>
                      </a:pPr>
                      <a:r>
                        <a:rPr lang="de-DE" sz="1600" dirty="0">
                          <a:latin typeface="+mj-lt"/>
                        </a:rPr>
                        <a:t>4,75</a:t>
                      </a: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a:p>
                  </a:txBody>
                  <a:tcP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a:p>
                  </a:txBody>
                  <a:tcP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a:p>
                  </a:txBody>
                  <a:tcP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a:p>
                  </a:txBody>
                  <a:tcP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a:p>
                  </a:txBody>
                  <a:tcP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a:p>
                  </a:txBody>
                  <a:tcP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DE" dirty="0"/>
                    </a:p>
                  </a:txBody>
                  <a:tcP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5650648"/>
                  </a:ext>
                </a:extLst>
              </a:tr>
            </a:tbl>
          </a:graphicData>
        </a:graphic>
      </p:graphicFrame>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Auswertung SUS</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19</a:t>
            </a:fld>
            <a:endParaRPr lang="de-DE"/>
          </a:p>
        </p:txBody>
      </p:sp>
    </p:spTree>
    <p:extLst>
      <p:ext uri="{BB962C8B-B14F-4D97-AF65-F5344CB8AC3E}">
        <p14:creationId xmlns:p14="http://schemas.microsoft.com/office/powerpoint/2010/main" val="4044700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451448" y="1802175"/>
            <a:ext cx="11381044" cy="4351338"/>
          </a:xfrm>
        </p:spPr>
        <p:txBody>
          <a:bodyPr vert="horz" lIns="91440" tIns="45720" rIns="91440" bIns="45720" rtlCol="0" anchor="t">
            <a:normAutofit fontScale="92500" lnSpcReduction="10000"/>
          </a:bodyPr>
          <a:lstStyle/>
          <a:p>
            <a:pPr marL="0" indent="0">
              <a:lnSpc>
                <a:spcPct val="114000"/>
              </a:lnSpc>
              <a:buNone/>
            </a:pPr>
            <a:r>
              <a:rPr lang="de-DE" dirty="0" smtClean="0">
                <a:latin typeface="+mj-lt"/>
              </a:rPr>
              <a:t>1. Ausarbeitung eines Qualitätskatalogs für Erklärvideos spezifisch für ILIAS</a:t>
            </a:r>
            <a:endParaRPr lang="de-DE" dirty="0">
              <a:latin typeface="+mj-lt"/>
            </a:endParaRPr>
          </a:p>
          <a:p>
            <a:pPr marL="0" indent="0">
              <a:lnSpc>
                <a:spcPct val="114000"/>
              </a:lnSpc>
              <a:buNone/>
            </a:pPr>
            <a:r>
              <a:rPr lang="de-DE" dirty="0" smtClean="0">
                <a:latin typeface="+mj-lt"/>
                <a:cs typeface="Calibri" panose="020F0502020204030204"/>
              </a:rPr>
              <a:t>2. Durchführung einer dreistufigen Usability-Evaluation</a:t>
            </a:r>
          </a:p>
          <a:p>
            <a:pPr lvl="1">
              <a:lnSpc>
                <a:spcPct val="114000"/>
              </a:lnSpc>
            </a:pPr>
            <a:r>
              <a:rPr lang="de-DE" dirty="0" smtClean="0">
                <a:latin typeface="+mj-lt"/>
                <a:cs typeface="Calibri" panose="020F0502020204030204"/>
              </a:rPr>
              <a:t>Gewinn von Daten zur Bewertung von ILIAS durch eine Experimental- und eine Kontrollgruppe</a:t>
            </a:r>
          </a:p>
          <a:p>
            <a:pPr lvl="1">
              <a:lnSpc>
                <a:spcPct val="114000"/>
              </a:lnSpc>
            </a:pPr>
            <a:r>
              <a:rPr lang="de-DE" dirty="0" smtClean="0">
                <a:latin typeface="+mj-lt"/>
                <a:cs typeface="Calibri" panose="020F0502020204030204"/>
              </a:rPr>
              <a:t>Ergebnisse auswerten, analysieren und diskutieren</a:t>
            </a:r>
          </a:p>
          <a:p>
            <a:pPr lvl="1">
              <a:lnSpc>
                <a:spcPct val="114000"/>
              </a:lnSpc>
            </a:pPr>
            <a:r>
              <a:rPr lang="de-DE" dirty="0" smtClean="0">
                <a:latin typeface="+mj-lt"/>
                <a:cs typeface="Calibri" panose="020F0502020204030204"/>
              </a:rPr>
              <a:t>Vergleich der Daten zwischen den beiden Gruppen</a:t>
            </a:r>
          </a:p>
          <a:p>
            <a:pPr lvl="1">
              <a:lnSpc>
                <a:spcPct val="114000"/>
              </a:lnSpc>
            </a:pPr>
            <a:r>
              <a:rPr lang="de-DE" dirty="0" smtClean="0">
                <a:latin typeface="+mj-lt"/>
                <a:cs typeface="Calibri" panose="020F0502020204030204"/>
              </a:rPr>
              <a:t>Einordnung der Bewertung von ILIAS in Usability-Datensätze</a:t>
            </a:r>
          </a:p>
          <a:p>
            <a:pPr lvl="1">
              <a:lnSpc>
                <a:spcPct val="114000"/>
              </a:lnSpc>
            </a:pPr>
            <a:r>
              <a:rPr lang="de-DE" dirty="0" smtClean="0">
                <a:latin typeface="+mj-lt"/>
                <a:cs typeface="Calibri" panose="020F0502020204030204"/>
              </a:rPr>
              <a:t>Verbesserungsvorschläge sammeln und in die Community tragen</a:t>
            </a:r>
          </a:p>
          <a:p>
            <a:pPr marL="0" indent="0">
              <a:lnSpc>
                <a:spcPct val="114000"/>
              </a:lnSpc>
              <a:buNone/>
            </a:pPr>
            <a:r>
              <a:rPr lang="de-DE" dirty="0" smtClean="0">
                <a:latin typeface="+mj-lt"/>
                <a:cs typeface="Calibri" panose="020F0502020204030204"/>
              </a:rPr>
              <a:t>3. Feedback zu Hilfsmaterialien gewinnen</a:t>
            </a:r>
          </a:p>
          <a:p>
            <a:pPr lvl="1">
              <a:lnSpc>
                <a:spcPct val="114000"/>
              </a:lnSpc>
            </a:pPr>
            <a:r>
              <a:rPr lang="de-DE" dirty="0" smtClean="0">
                <a:latin typeface="+mj-lt"/>
                <a:cs typeface="Calibri" panose="020F0502020204030204"/>
              </a:rPr>
              <a:t>Anpassung und Verbesserung der Hilfsmaterialien</a:t>
            </a:r>
            <a:endParaRPr lang="de-DE" dirty="0">
              <a:latin typeface="+mj-lt"/>
              <a:cs typeface="Calibri" panose="020F0502020204030204"/>
            </a:endParaRPr>
          </a:p>
        </p:txBody>
      </p:sp>
      <p:sp>
        <p:nvSpPr>
          <p:cNvPr id="3" name="Titel 2"/>
          <p:cNvSpPr>
            <a:spLocks noGrp="1"/>
          </p:cNvSpPr>
          <p:nvPr>
            <p:ph type="title"/>
          </p:nvPr>
        </p:nvSpPr>
        <p:spPr/>
        <p:txBody>
          <a:bodyPr>
            <a:normAutofit/>
          </a:bodyPr>
          <a:lstStyle/>
          <a:p>
            <a:r>
              <a:rPr lang="de-DE" dirty="0" smtClean="0">
                <a:latin typeface="Barlow Condensed Medium" panose="00000606000000000000" pitchFamily="2" charset="0"/>
              </a:rPr>
              <a:t>Ziele der Evaluation</a:t>
            </a:r>
            <a:endParaRPr lang="de-DE"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dirty="0"/>
          </a:p>
        </p:txBody>
      </p:sp>
      <p:sp>
        <p:nvSpPr>
          <p:cNvPr id="7" name="Foliennummernplatzhalter 6"/>
          <p:cNvSpPr>
            <a:spLocks noGrp="1"/>
          </p:cNvSpPr>
          <p:nvPr>
            <p:ph type="sldNum" sz="quarter" idx="12"/>
          </p:nvPr>
        </p:nvSpPr>
        <p:spPr/>
        <p:txBody>
          <a:bodyPr/>
          <a:lstStyle/>
          <a:p>
            <a:fld id="{75C89596-E18E-4950-BD5B-5016B733A891}" type="slidenum">
              <a:rPr lang="de-DE" smtClean="0"/>
              <a:pPr/>
              <a:t>2</a:t>
            </a:fld>
            <a:endParaRPr lang="de-DE"/>
          </a:p>
        </p:txBody>
      </p:sp>
    </p:spTree>
    <p:extLst>
      <p:ext uri="{BB962C8B-B14F-4D97-AF65-F5344CB8AC3E}">
        <p14:creationId xmlns:p14="http://schemas.microsoft.com/office/powerpoint/2010/main" val="35854258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Auswertung System Usability Scale</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20</a:t>
            </a:fld>
            <a:endParaRPr lang="de-DE"/>
          </a:p>
        </p:txBody>
      </p:sp>
      <p:sp>
        <p:nvSpPr>
          <p:cNvPr id="2" name="Inhaltsplatzhalter 1"/>
          <p:cNvSpPr>
            <a:spLocks noGrp="1"/>
          </p:cNvSpPr>
          <p:nvPr>
            <p:ph idx="1"/>
          </p:nvPr>
        </p:nvSpPr>
        <p:spPr/>
        <p:txBody>
          <a:bodyPr>
            <a:normAutofit/>
          </a:bodyPr>
          <a:lstStyle/>
          <a:p>
            <a:pPr marL="0" lvl="0" indent="0">
              <a:lnSpc>
                <a:spcPct val="134000"/>
              </a:lnSpc>
              <a:spcBef>
                <a:spcPts val="600"/>
              </a:spcBef>
              <a:buNone/>
            </a:pPr>
            <a:r>
              <a:rPr lang="de-DE" b="1" dirty="0" smtClean="0"/>
              <a:t>Zufriedenheit:</a:t>
            </a:r>
          </a:p>
          <a:p>
            <a:pPr>
              <a:lnSpc>
                <a:spcPct val="114000"/>
              </a:lnSpc>
              <a:spcBef>
                <a:spcPts val="600"/>
              </a:spcBef>
            </a:pPr>
            <a:r>
              <a:rPr lang="de-DE" sz="2400" dirty="0">
                <a:latin typeface="+mj-lt"/>
              </a:rPr>
              <a:t>Fragen 6 und 8: Kontrollgruppe zeigt leicht höhere Zufriedenheit, Ergebnisse beider Gruppen </a:t>
            </a:r>
            <a:r>
              <a:rPr lang="de-DE" sz="2400" dirty="0" smtClean="0">
                <a:latin typeface="+mj-lt"/>
              </a:rPr>
              <a:t>ähnlich</a:t>
            </a:r>
          </a:p>
          <a:p>
            <a:pPr>
              <a:lnSpc>
                <a:spcPct val="114000"/>
              </a:lnSpc>
              <a:spcBef>
                <a:spcPts val="600"/>
              </a:spcBef>
            </a:pPr>
            <a:r>
              <a:rPr lang="de-DE" sz="2400" dirty="0">
                <a:latin typeface="+mj-lt"/>
              </a:rPr>
              <a:t>Fragen 1, 2, 3, 5 und 9: Signifikant höhere Zufriedenheit in der </a:t>
            </a:r>
            <a:r>
              <a:rPr lang="de-DE" sz="2400" dirty="0" smtClean="0">
                <a:latin typeface="+mj-lt"/>
              </a:rPr>
              <a:t>Experimentalgruppe</a:t>
            </a:r>
            <a:endParaRPr lang="de-DE" sz="2400" b="1" dirty="0">
              <a:latin typeface="+mj-lt"/>
            </a:endParaRPr>
          </a:p>
          <a:p>
            <a:pPr>
              <a:lnSpc>
                <a:spcPct val="114000"/>
              </a:lnSpc>
              <a:spcBef>
                <a:spcPts val="600"/>
              </a:spcBef>
            </a:pPr>
            <a:r>
              <a:rPr lang="de-DE" b="1" dirty="0" smtClean="0"/>
              <a:t>Erlernbarkeit:</a:t>
            </a:r>
            <a:endParaRPr lang="de-DE" b="1" dirty="0"/>
          </a:p>
          <a:p>
            <a:pPr>
              <a:lnSpc>
                <a:spcPct val="114000"/>
              </a:lnSpc>
              <a:spcBef>
                <a:spcPts val="600"/>
              </a:spcBef>
            </a:pPr>
            <a:r>
              <a:rPr lang="de-DE" sz="2400" dirty="0">
                <a:latin typeface="+mj-lt"/>
              </a:rPr>
              <a:t>Fragen 4 und 10: Kontrollgruppe schätzt Erlernbarkeit etwas höher ein, Ergebnisse beider Gruppen </a:t>
            </a:r>
            <a:r>
              <a:rPr lang="de-DE" sz="2400" dirty="0" smtClean="0">
                <a:latin typeface="+mj-lt"/>
              </a:rPr>
              <a:t>ähnlich</a:t>
            </a:r>
          </a:p>
          <a:p>
            <a:pPr>
              <a:lnSpc>
                <a:spcPct val="114000"/>
              </a:lnSpc>
              <a:spcBef>
                <a:spcPts val="600"/>
              </a:spcBef>
            </a:pPr>
            <a:r>
              <a:rPr lang="de-DE" sz="2400" dirty="0">
                <a:latin typeface="+mj-lt"/>
              </a:rPr>
              <a:t>Fragen 2, 3 und 7: Deutlich höhere Erlernbarkeit in der </a:t>
            </a:r>
            <a:r>
              <a:rPr lang="de-DE" sz="2400" dirty="0" smtClean="0">
                <a:latin typeface="+mj-lt"/>
              </a:rPr>
              <a:t>Experimentalgruppe</a:t>
            </a:r>
            <a:endParaRPr lang="de-DE" sz="2400" dirty="0">
              <a:latin typeface="+mj-lt"/>
            </a:endParaRPr>
          </a:p>
        </p:txBody>
      </p:sp>
    </p:spTree>
    <p:extLst>
      <p:ext uri="{BB962C8B-B14F-4D97-AF65-F5344CB8AC3E}">
        <p14:creationId xmlns:p14="http://schemas.microsoft.com/office/powerpoint/2010/main" val="24452635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Auswertung qualitatives Interview</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21</a:t>
            </a:fld>
            <a:endParaRPr lang="de-DE"/>
          </a:p>
        </p:txBody>
      </p:sp>
      <p:sp>
        <p:nvSpPr>
          <p:cNvPr id="2" name="Inhaltsplatzhalter 1"/>
          <p:cNvSpPr>
            <a:spLocks noGrp="1"/>
          </p:cNvSpPr>
          <p:nvPr>
            <p:ph idx="1"/>
          </p:nvPr>
        </p:nvSpPr>
        <p:spPr/>
        <p:txBody>
          <a:bodyPr>
            <a:normAutofit fontScale="47500" lnSpcReduction="20000"/>
          </a:bodyPr>
          <a:lstStyle/>
          <a:p>
            <a:pPr marL="0" lvl="0" indent="0">
              <a:lnSpc>
                <a:spcPct val="134000"/>
              </a:lnSpc>
              <a:spcBef>
                <a:spcPts val="600"/>
              </a:spcBef>
              <a:buNone/>
            </a:pPr>
            <a:r>
              <a:rPr lang="de-DE" sz="4200" b="1" dirty="0"/>
              <a:t>Schwierigkeit &amp; Erlernbarkeit</a:t>
            </a:r>
          </a:p>
          <a:p>
            <a:pPr>
              <a:lnSpc>
                <a:spcPct val="134000"/>
              </a:lnSpc>
              <a:spcBef>
                <a:spcPts val="600"/>
              </a:spcBef>
            </a:pPr>
            <a:r>
              <a:rPr lang="de-DE" sz="3300" dirty="0" smtClean="0">
                <a:latin typeface="+mj-lt"/>
              </a:rPr>
              <a:t>Die </a:t>
            </a:r>
            <a:r>
              <a:rPr lang="de-DE" sz="3300" dirty="0">
                <a:latin typeface="+mj-lt"/>
              </a:rPr>
              <a:t>Experimentalgruppe schätzte die Schwierigkeit als geringer ein und bewertete die Erlernbarkeit als höher, was auf das Erklärvideo zurückgeführt </a:t>
            </a:r>
            <a:r>
              <a:rPr lang="de-DE" sz="3300" dirty="0" smtClean="0">
                <a:latin typeface="+mj-lt"/>
              </a:rPr>
              <a:t>wird</a:t>
            </a:r>
            <a:endParaRPr lang="de-DE" sz="3300" dirty="0">
              <a:latin typeface="+mj-lt"/>
            </a:endParaRPr>
          </a:p>
          <a:p>
            <a:pPr>
              <a:lnSpc>
                <a:spcPct val="134000"/>
              </a:lnSpc>
              <a:spcBef>
                <a:spcPts val="600"/>
              </a:spcBef>
            </a:pPr>
            <a:r>
              <a:rPr lang="de-DE" sz="3300" dirty="0" smtClean="0">
                <a:latin typeface="+mj-lt"/>
              </a:rPr>
              <a:t>Kontrollgruppe </a:t>
            </a:r>
            <a:r>
              <a:rPr lang="de-DE" sz="3300" dirty="0">
                <a:latin typeface="+mj-lt"/>
              </a:rPr>
              <a:t>äußerte Bedarf an Hilfsmaterialien zur Erleichterung der </a:t>
            </a:r>
            <a:r>
              <a:rPr lang="de-DE" sz="3300" dirty="0" smtClean="0">
                <a:latin typeface="+mj-lt"/>
              </a:rPr>
              <a:t>Aufgabenbearbeitung</a:t>
            </a:r>
            <a:endParaRPr lang="de-DE" sz="3300" dirty="0">
              <a:latin typeface="+mj-lt"/>
            </a:endParaRPr>
          </a:p>
          <a:p>
            <a:pPr marL="0" lvl="0" indent="0">
              <a:lnSpc>
                <a:spcPct val="134000"/>
              </a:lnSpc>
              <a:spcBef>
                <a:spcPts val="600"/>
              </a:spcBef>
              <a:buNone/>
            </a:pPr>
            <a:r>
              <a:rPr lang="de-DE" sz="4200" b="1" dirty="0" smtClean="0"/>
              <a:t>Zufriedenheit</a:t>
            </a:r>
            <a:endParaRPr lang="de-DE" sz="4200" b="1" dirty="0"/>
          </a:p>
          <a:p>
            <a:pPr>
              <a:lnSpc>
                <a:spcPct val="134000"/>
              </a:lnSpc>
              <a:spcBef>
                <a:spcPts val="600"/>
              </a:spcBef>
            </a:pPr>
            <a:r>
              <a:rPr lang="de-DE" sz="3300" dirty="0" smtClean="0">
                <a:latin typeface="+mj-lt"/>
              </a:rPr>
              <a:t>Die </a:t>
            </a:r>
            <a:r>
              <a:rPr lang="de-DE" sz="3300" dirty="0">
                <a:latin typeface="+mj-lt"/>
              </a:rPr>
              <a:t>Experimentalgruppe war insgesamt zufriedener, was durch das unterstützende Erklärvideo gefördert </a:t>
            </a:r>
            <a:r>
              <a:rPr lang="de-DE" sz="3300" dirty="0" smtClean="0">
                <a:latin typeface="+mj-lt"/>
              </a:rPr>
              <a:t>wurde</a:t>
            </a:r>
            <a:endParaRPr lang="de-DE" sz="3300" dirty="0">
              <a:latin typeface="+mj-lt"/>
            </a:endParaRPr>
          </a:p>
          <a:p>
            <a:pPr>
              <a:lnSpc>
                <a:spcPct val="134000"/>
              </a:lnSpc>
              <a:spcBef>
                <a:spcPts val="600"/>
              </a:spcBef>
            </a:pPr>
            <a:r>
              <a:rPr lang="de-DE" sz="3300" dirty="0" smtClean="0">
                <a:latin typeface="+mj-lt"/>
              </a:rPr>
              <a:t>Die </a:t>
            </a:r>
            <a:r>
              <a:rPr lang="de-DE" sz="3300" dirty="0">
                <a:latin typeface="+mj-lt"/>
              </a:rPr>
              <a:t>Kontrollgruppe zeigte gemischte Zufriedenheit, mit deutlicher Unzufriedenheit in Bezug auf die Bedienfreundlichkeit von </a:t>
            </a:r>
            <a:r>
              <a:rPr lang="de-DE" sz="3300" dirty="0" smtClean="0">
                <a:latin typeface="+mj-lt"/>
              </a:rPr>
              <a:t>ILIAS</a:t>
            </a:r>
            <a:endParaRPr lang="de-DE" sz="3300" dirty="0">
              <a:latin typeface="+mj-lt"/>
            </a:endParaRPr>
          </a:p>
          <a:p>
            <a:pPr marL="0" lvl="0" indent="0">
              <a:lnSpc>
                <a:spcPct val="134000"/>
              </a:lnSpc>
              <a:spcBef>
                <a:spcPts val="600"/>
              </a:spcBef>
              <a:buNone/>
            </a:pPr>
            <a:r>
              <a:rPr lang="de-DE" sz="4200" b="1" dirty="0" smtClean="0"/>
              <a:t>Hilfsmaterialien </a:t>
            </a:r>
            <a:r>
              <a:rPr lang="de-DE" sz="4200" b="1" dirty="0"/>
              <a:t>vs. Erklärvideo</a:t>
            </a:r>
          </a:p>
          <a:p>
            <a:pPr>
              <a:lnSpc>
                <a:spcPct val="134000"/>
              </a:lnSpc>
              <a:spcBef>
                <a:spcPts val="600"/>
              </a:spcBef>
            </a:pPr>
            <a:r>
              <a:rPr lang="de-DE" sz="3300" dirty="0" smtClean="0">
                <a:latin typeface="+mj-lt"/>
              </a:rPr>
              <a:t>Kontrollgruppe </a:t>
            </a:r>
            <a:r>
              <a:rPr lang="de-DE" sz="3300" dirty="0">
                <a:latin typeface="+mj-lt"/>
              </a:rPr>
              <a:t>wünschte Hilfsmaterialien wie Erklärvideos und </a:t>
            </a:r>
            <a:r>
              <a:rPr lang="de-DE" sz="3300" dirty="0" smtClean="0">
                <a:latin typeface="+mj-lt"/>
              </a:rPr>
              <a:t>Schritt-für-Schritt Anleitungen</a:t>
            </a:r>
            <a:endParaRPr lang="de-DE" sz="3300" dirty="0">
              <a:latin typeface="+mj-lt"/>
            </a:endParaRPr>
          </a:p>
          <a:p>
            <a:pPr>
              <a:lnSpc>
                <a:spcPct val="134000"/>
              </a:lnSpc>
              <a:spcBef>
                <a:spcPts val="600"/>
              </a:spcBef>
            </a:pPr>
            <a:r>
              <a:rPr lang="de-DE" sz="3300" dirty="0" smtClean="0">
                <a:latin typeface="+mj-lt"/>
              </a:rPr>
              <a:t>Experimentalgruppe </a:t>
            </a:r>
            <a:r>
              <a:rPr lang="de-DE" sz="3300" dirty="0">
                <a:latin typeface="+mj-lt"/>
              </a:rPr>
              <a:t>war sehr zufrieden mit dem vorhandenen Erklärvideo, das zur besseren Navigation und höheren Erlernbarkeit </a:t>
            </a:r>
            <a:r>
              <a:rPr lang="de-DE" sz="3300" dirty="0" smtClean="0">
                <a:latin typeface="+mj-lt"/>
              </a:rPr>
              <a:t>beitrug</a:t>
            </a:r>
            <a:endParaRPr lang="de-DE" sz="2900" dirty="0">
              <a:latin typeface="+mj-lt"/>
            </a:endParaRPr>
          </a:p>
        </p:txBody>
      </p:sp>
    </p:spTree>
    <p:extLst>
      <p:ext uri="{BB962C8B-B14F-4D97-AF65-F5344CB8AC3E}">
        <p14:creationId xmlns:p14="http://schemas.microsoft.com/office/powerpoint/2010/main" val="9307047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Auswertung qualitatives Interview</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22</a:t>
            </a:fld>
            <a:endParaRPr lang="de-DE"/>
          </a:p>
        </p:txBody>
      </p:sp>
      <p:sp>
        <p:nvSpPr>
          <p:cNvPr id="2" name="Inhaltsplatzhalter 1"/>
          <p:cNvSpPr>
            <a:spLocks noGrp="1"/>
          </p:cNvSpPr>
          <p:nvPr>
            <p:ph idx="1"/>
          </p:nvPr>
        </p:nvSpPr>
        <p:spPr>
          <a:xfrm>
            <a:off x="451448" y="1802175"/>
            <a:ext cx="11416898" cy="4351338"/>
          </a:xfrm>
        </p:spPr>
        <p:txBody>
          <a:bodyPr>
            <a:normAutofit/>
          </a:bodyPr>
          <a:lstStyle/>
          <a:p>
            <a:pPr marL="0" lvl="0" indent="0">
              <a:lnSpc>
                <a:spcPct val="114000"/>
              </a:lnSpc>
              <a:spcBef>
                <a:spcPts val="600"/>
              </a:spcBef>
              <a:buNone/>
            </a:pPr>
            <a:r>
              <a:rPr lang="de-DE" sz="3200" b="1" dirty="0" smtClean="0">
                <a:latin typeface="+mj-lt"/>
              </a:rPr>
              <a:t>Anmerkungen:</a:t>
            </a:r>
          </a:p>
          <a:p>
            <a:pPr marL="0" lvl="0" indent="0">
              <a:lnSpc>
                <a:spcPct val="114000"/>
              </a:lnSpc>
              <a:spcBef>
                <a:spcPts val="600"/>
              </a:spcBef>
              <a:buNone/>
            </a:pPr>
            <a:endParaRPr lang="de-DE" sz="2000" b="1" dirty="0">
              <a:latin typeface="+mj-lt"/>
            </a:endParaRPr>
          </a:p>
          <a:p>
            <a:pPr marL="0" lvl="0" indent="0">
              <a:lnSpc>
                <a:spcPct val="130000"/>
              </a:lnSpc>
              <a:spcBef>
                <a:spcPts val="600"/>
              </a:spcBef>
              <a:buNone/>
            </a:pPr>
            <a:r>
              <a:rPr lang="de-DE" sz="2000" b="1" dirty="0" smtClean="0">
                <a:latin typeface="+mj-lt"/>
              </a:rPr>
              <a:t>Testperson OV1: </a:t>
            </a:r>
            <a:r>
              <a:rPr lang="de-DE" sz="2000" dirty="0" smtClean="0">
                <a:latin typeface="+mj-lt"/>
              </a:rPr>
              <a:t>System unsortiert und unlogisch</a:t>
            </a:r>
          </a:p>
          <a:p>
            <a:pPr marL="0" lvl="0" indent="0">
              <a:lnSpc>
                <a:spcPct val="130000"/>
              </a:lnSpc>
              <a:spcBef>
                <a:spcPts val="600"/>
              </a:spcBef>
              <a:buNone/>
            </a:pPr>
            <a:r>
              <a:rPr lang="de-DE" sz="2000" b="1" dirty="0" smtClean="0">
                <a:latin typeface="+mj-lt"/>
              </a:rPr>
              <a:t>Testperson OV2: </a:t>
            </a:r>
            <a:r>
              <a:rPr lang="de-DE" sz="2000" dirty="0" smtClean="0">
                <a:latin typeface="+mj-lt"/>
              </a:rPr>
              <a:t>Wunsch nach intuitiverer Bedienoberfläche, insgesamt verwirrend aufgebaut</a:t>
            </a:r>
          </a:p>
          <a:p>
            <a:pPr marL="0" lvl="0" indent="0">
              <a:lnSpc>
                <a:spcPct val="130000"/>
              </a:lnSpc>
              <a:spcBef>
                <a:spcPts val="600"/>
              </a:spcBef>
              <a:buNone/>
            </a:pPr>
            <a:r>
              <a:rPr lang="de-DE" sz="2000" b="1" dirty="0" smtClean="0">
                <a:latin typeface="+mj-lt"/>
              </a:rPr>
              <a:t>Testperson OV3: </a:t>
            </a:r>
            <a:r>
              <a:rPr lang="de-DE" sz="2000" dirty="0" smtClean="0">
                <a:latin typeface="+mj-lt"/>
              </a:rPr>
              <a:t>Unklarheiten über die Struktur, Navigation durch „Modi“ und Ebenen nicht intuitiv</a:t>
            </a:r>
          </a:p>
          <a:p>
            <a:pPr marL="0" indent="0">
              <a:lnSpc>
                <a:spcPct val="130000"/>
              </a:lnSpc>
              <a:spcBef>
                <a:spcPts val="600"/>
              </a:spcBef>
              <a:buNone/>
            </a:pPr>
            <a:r>
              <a:rPr lang="de-DE" sz="2000" b="1" dirty="0">
                <a:latin typeface="+mj-lt"/>
              </a:rPr>
              <a:t>Testperson </a:t>
            </a:r>
            <a:r>
              <a:rPr lang="de-DE" sz="2000" b="1" dirty="0" smtClean="0">
                <a:latin typeface="+mj-lt"/>
              </a:rPr>
              <a:t>OV4: </a:t>
            </a:r>
            <a:r>
              <a:rPr lang="de-DE" sz="2000" dirty="0" smtClean="0">
                <a:latin typeface="+mj-lt"/>
              </a:rPr>
              <a:t>Unübersichtlich, </a:t>
            </a:r>
            <a:r>
              <a:rPr lang="de-DE" sz="2000" dirty="0">
                <a:latin typeface="+mj-lt"/>
              </a:rPr>
              <a:t>sehr </a:t>
            </a:r>
            <a:r>
              <a:rPr lang="de-DE" sz="2000" dirty="0" smtClean="0">
                <a:latin typeface="+mj-lt"/>
              </a:rPr>
              <a:t>verschachtelt, zu viele Informationen auf einmal</a:t>
            </a:r>
          </a:p>
          <a:p>
            <a:pPr marL="0" lvl="0" indent="0">
              <a:lnSpc>
                <a:spcPct val="130000"/>
              </a:lnSpc>
              <a:spcBef>
                <a:spcPts val="600"/>
              </a:spcBef>
              <a:buNone/>
            </a:pPr>
            <a:r>
              <a:rPr lang="de-DE" sz="2000" b="1" dirty="0" smtClean="0">
                <a:latin typeface="+mj-lt"/>
              </a:rPr>
              <a:t>Testperson OV5: </a:t>
            </a:r>
            <a:r>
              <a:rPr lang="de-DE" sz="2000" dirty="0" smtClean="0">
                <a:latin typeface="+mj-lt"/>
              </a:rPr>
              <a:t>System informiert nicht über Schritte, keine internen Anweisungen</a:t>
            </a:r>
            <a:endParaRPr lang="de-DE" sz="2000" b="1" dirty="0">
              <a:latin typeface="+mj-lt"/>
            </a:endParaRPr>
          </a:p>
          <a:p>
            <a:pPr marL="0" lvl="0" indent="0">
              <a:lnSpc>
                <a:spcPct val="134000"/>
              </a:lnSpc>
              <a:spcBef>
                <a:spcPts val="600"/>
              </a:spcBef>
              <a:buNone/>
            </a:pPr>
            <a:endParaRPr lang="de-DE" sz="3200" b="1" dirty="0" smtClean="0">
              <a:latin typeface="+mj-lt"/>
            </a:endParaRPr>
          </a:p>
          <a:p>
            <a:pPr marL="0" lvl="0" indent="0">
              <a:lnSpc>
                <a:spcPct val="134000"/>
              </a:lnSpc>
              <a:spcBef>
                <a:spcPts val="600"/>
              </a:spcBef>
              <a:buNone/>
            </a:pPr>
            <a:endParaRPr lang="de-DE" sz="2900" dirty="0">
              <a:latin typeface="+mj-lt"/>
            </a:endParaRPr>
          </a:p>
        </p:txBody>
      </p:sp>
    </p:spTree>
    <p:extLst>
      <p:ext uri="{BB962C8B-B14F-4D97-AF65-F5344CB8AC3E}">
        <p14:creationId xmlns:p14="http://schemas.microsoft.com/office/powerpoint/2010/main" val="1793144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Auswertung qualitatives Interview</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23</a:t>
            </a:fld>
            <a:endParaRPr lang="de-DE"/>
          </a:p>
        </p:txBody>
      </p:sp>
      <p:sp>
        <p:nvSpPr>
          <p:cNvPr id="2" name="Inhaltsplatzhalter 1"/>
          <p:cNvSpPr>
            <a:spLocks noGrp="1"/>
          </p:cNvSpPr>
          <p:nvPr>
            <p:ph idx="1"/>
          </p:nvPr>
        </p:nvSpPr>
        <p:spPr>
          <a:xfrm>
            <a:off x="451448" y="1802175"/>
            <a:ext cx="11416898" cy="4351338"/>
          </a:xfrm>
        </p:spPr>
        <p:txBody>
          <a:bodyPr>
            <a:normAutofit/>
          </a:bodyPr>
          <a:lstStyle/>
          <a:p>
            <a:pPr marL="0" lvl="0" indent="0">
              <a:lnSpc>
                <a:spcPct val="114000"/>
              </a:lnSpc>
              <a:spcBef>
                <a:spcPts val="600"/>
              </a:spcBef>
              <a:buNone/>
            </a:pPr>
            <a:r>
              <a:rPr lang="de-DE" sz="3200" b="1" dirty="0" smtClean="0">
                <a:latin typeface="+mj-lt"/>
              </a:rPr>
              <a:t>Anmerkungen:</a:t>
            </a:r>
          </a:p>
          <a:p>
            <a:pPr marL="0" lvl="0" indent="0">
              <a:lnSpc>
                <a:spcPct val="114000"/>
              </a:lnSpc>
              <a:spcBef>
                <a:spcPts val="600"/>
              </a:spcBef>
              <a:buNone/>
            </a:pPr>
            <a:endParaRPr lang="de-DE" sz="2000" b="1" dirty="0">
              <a:latin typeface="+mj-lt"/>
            </a:endParaRPr>
          </a:p>
          <a:p>
            <a:pPr marL="0" lvl="0" indent="0">
              <a:lnSpc>
                <a:spcPct val="130000"/>
              </a:lnSpc>
              <a:spcBef>
                <a:spcPts val="600"/>
              </a:spcBef>
              <a:buNone/>
            </a:pPr>
            <a:r>
              <a:rPr lang="de-DE" sz="2000" b="1" dirty="0" smtClean="0">
                <a:latin typeface="+mj-lt"/>
              </a:rPr>
              <a:t>Testperson OV1: </a:t>
            </a:r>
            <a:r>
              <a:rPr lang="de-DE" sz="2000" dirty="0" smtClean="0">
                <a:latin typeface="+mj-lt"/>
              </a:rPr>
              <a:t>System unsortiert und unlogisch</a:t>
            </a:r>
          </a:p>
          <a:p>
            <a:pPr marL="0" lvl="0" indent="0">
              <a:lnSpc>
                <a:spcPct val="130000"/>
              </a:lnSpc>
              <a:spcBef>
                <a:spcPts val="600"/>
              </a:spcBef>
              <a:buNone/>
            </a:pPr>
            <a:r>
              <a:rPr lang="de-DE" sz="2000" b="1" dirty="0" smtClean="0">
                <a:latin typeface="+mj-lt"/>
              </a:rPr>
              <a:t>Testperson OV2: </a:t>
            </a:r>
            <a:r>
              <a:rPr lang="de-DE" sz="2000" dirty="0" smtClean="0">
                <a:latin typeface="+mj-lt"/>
              </a:rPr>
              <a:t>Wunsch nach intuitiverer Bedienoberfläche, insgesamt verwirrend aufgebaut</a:t>
            </a:r>
          </a:p>
          <a:p>
            <a:pPr marL="0" lvl="0" indent="0">
              <a:lnSpc>
                <a:spcPct val="130000"/>
              </a:lnSpc>
              <a:spcBef>
                <a:spcPts val="600"/>
              </a:spcBef>
              <a:buNone/>
            </a:pPr>
            <a:r>
              <a:rPr lang="de-DE" sz="2000" b="1" dirty="0" smtClean="0">
                <a:latin typeface="+mj-lt"/>
              </a:rPr>
              <a:t>Testperson OV3: </a:t>
            </a:r>
            <a:r>
              <a:rPr lang="de-DE" sz="2000" dirty="0" smtClean="0">
                <a:latin typeface="+mj-lt"/>
              </a:rPr>
              <a:t>Unklarheiten über die Struktur, Navigation durch „Modi“ und Ebenen nicht intuitiv</a:t>
            </a:r>
          </a:p>
          <a:p>
            <a:pPr marL="0" indent="0">
              <a:lnSpc>
                <a:spcPct val="130000"/>
              </a:lnSpc>
              <a:spcBef>
                <a:spcPts val="600"/>
              </a:spcBef>
              <a:buNone/>
            </a:pPr>
            <a:r>
              <a:rPr lang="de-DE" sz="2000" b="1" dirty="0">
                <a:latin typeface="+mj-lt"/>
              </a:rPr>
              <a:t>Testperson </a:t>
            </a:r>
            <a:r>
              <a:rPr lang="de-DE" sz="2000" b="1" dirty="0" smtClean="0">
                <a:latin typeface="+mj-lt"/>
              </a:rPr>
              <a:t>OV4: </a:t>
            </a:r>
            <a:r>
              <a:rPr lang="de-DE" sz="2000" dirty="0" smtClean="0">
                <a:latin typeface="+mj-lt"/>
              </a:rPr>
              <a:t>Unübersichtlich, </a:t>
            </a:r>
            <a:r>
              <a:rPr lang="de-DE" sz="2000" dirty="0">
                <a:latin typeface="+mj-lt"/>
              </a:rPr>
              <a:t>sehr </a:t>
            </a:r>
            <a:r>
              <a:rPr lang="de-DE" sz="2000" dirty="0" smtClean="0">
                <a:latin typeface="+mj-lt"/>
              </a:rPr>
              <a:t>verschachtelt, zu viele Informationen auf einmal</a:t>
            </a:r>
          </a:p>
          <a:p>
            <a:pPr marL="0" lvl="0" indent="0">
              <a:lnSpc>
                <a:spcPct val="130000"/>
              </a:lnSpc>
              <a:spcBef>
                <a:spcPts val="600"/>
              </a:spcBef>
              <a:buNone/>
            </a:pPr>
            <a:r>
              <a:rPr lang="de-DE" sz="2000" b="1" dirty="0" smtClean="0">
                <a:latin typeface="+mj-lt"/>
              </a:rPr>
              <a:t>Testperson OV5: </a:t>
            </a:r>
            <a:r>
              <a:rPr lang="de-DE" sz="2000" dirty="0" smtClean="0">
                <a:latin typeface="+mj-lt"/>
              </a:rPr>
              <a:t>System informiert nicht über Schritte, keine internen Anweisungen</a:t>
            </a:r>
            <a:endParaRPr lang="de-DE" sz="2000" b="1" dirty="0">
              <a:latin typeface="+mj-lt"/>
            </a:endParaRPr>
          </a:p>
          <a:p>
            <a:pPr marL="0" lvl="0" indent="0">
              <a:lnSpc>
                <a:spcPct val="134000"/>
              </a:lnSpc>
              <a:spcBef>
                <a:spcPts val="600"/>
              </a:spcBef>
              <a:buNone/>
            </a:pPr>
            <a:endParaRPr lang="de-DE" sz="3200" b="1" dirty="0" smtClean="0">
              <a:latin typeface="+mj-lt"/>
            </a:endParaRPr>
          </a:p>
          <a:p>
            <a:pPr marL="0" lvl="0" indent="0">
              <a:lnSpc>
                <a:spcPct val="134000"/>
              </a:lnSpc>
              <a:spcBef>
                <a:spcPts val="600"/>
              </a:spcBef>
              <a:buNone/>
            </a:pPr>
            <a:endParaRPr lang="de-DE" sz="2900" dirty="0">
              <a:latin typeface="+mj-lt"/>
            </a:endParaRPr>
          </a:p>
        </p:txBody>
      </p:sp>
    </p:spTree>
    <p:extLst>
      <p:ext uri="{BB962C8B-B14F-4D97-AF65-F5344CB8AC3E}">
        <p14:creationId xmlns:p14="http://schemas.microsoft.com/office/powerpoint/2010/main" val="16076571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Explizite Beispiele und Verbesserungsvorschläge</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24</a:t>
            </a:fld>
            <a:endParaRPr lang="de-DE"/>
          </a:p>
        </p:txBody>
      </p:sp>
      <p:sp>
        <p:nvSpPr>
          <p:cNvPr id="2" name="Inhaltsplatzhalter 1"/>
          <p:cNvSpPr>
            <a:spLocks noGrp="1"/>
          </p:cNvSpPr>
          <p:nvPr>
            <p:ph idx="1"/>
          </p:nvPr>
        </p:nvSpPr>
        <p:spPr>
          <a:xfrm>
            <a:off x="451448" y="1802175"/>
            <a:ext cx="11416898" cy="4351338"/>
          </a:xfrm>
        </p:spPr>
        <p:txBody>
          <a:bodyPr>
            <a:noAutofit/>
          </a:bodyPr>
          <a:lstStyle/>
          <a:p>
            <a:pPr marL="0" indent="0">
              <a:lnSpc>
                <a:spcPct val="100000"/>
              </a:lnSpc>
              <a:spcBef>
                <a:spcPts val="600"/>
              </a:spcBef>
              <a:buFont typeface="+mj-lt"/>
              <a:buAutoNum type="arabicPeriod"/>
            </a:pPr>
            <a:r>
              <a:rPr lang="de-DE" sz="1600" b="1" dirty="0" smtClean="0"/>
              <a:t> Unverständlicher </a:t>
            </a:r>
            <a:r>
              <a:rPr lang="de-DE" sz="1600" b="1" dirty="0"/>
              <a:t>Magazin-Begriff</a:t>
            </a:r>
            <a:endParaRPr lang="de-DE" sz="1600" dirty="0"/>
          </a:p>
          <a:p>
            <a:pPr marL="457200" lvl="2" indent="0">
              <a:lnSpc>
                <a:spcPct val="100000"/>
              </a:lnSpc>
              <a:spcBef>
                <a:spcPts val="600"/>
              </a:spcBef>
              <a:buNone/>
            </a:pPr>
            <a:r>
              <a:rPr lang="de-DE" sz="1400" dirty="0"/>
              <a:t>Der Begriff „Magazin“ wird von den Nutzenden als mäßig verständlich empfunden, da er nicht intuitiv die Funktion oder den Zweck des Hauptmenüeintrags vermittelt. </a:t>
            </a:r>
          </a:p>
          <a:p>
            <a:pPr marL="457200" lvl="2" indent="0">
              <a:lnSpc>
                <a:spcPct val="100000"/>
              </a:lnSpc>
              <a:spcBef>
                <a:spcPts val="600"/>
              </a:spcBef>
              <a:buNone/>
            </a:pPr>
            <a:r>
              <a:rPr lang="de-DE" sz="1400" dirty="0"/>
              <a:t>Ein alternativer Begriff, der den Zweck klarer beschreibt, wäre wünschenswert; im Falle einer Hochschule bspw. Lerninhalte/Lernkatalog/</a:t>
            </a:r>
            <a:r>
              <a:rPr lang="de-DE" sz="1400" dirty="0" err="1"/>
              <a:t>Voresungsverzeichnis</a:t>
            </a:r>
            <a:r>
              <a:rPr lang="de-DE" sz="1400" dirty="0"/>
              <a:t>.</a:t>
            </a:r>
          </a:p>
          <a:p>
            <a:pPr marL="0" indent="0">
              <a:lnSpc>
                <a:spcPct val="100000"/>
              </a:lnSpc>
              <a:spcBef>
                <a:spcPts val="600"/>
              </a:spcBef>
              <a:buFont typeface="+mj-lt"/>
              <a:buAutoNum type="arabicPeriod"/>
            </a:pPr>
            <a:r>
              <a:rPr lang="de-DE" sz="1600" b="1" dirty="0" smtClean="0"/>
              <a:t> Technische </a:t>
            </a:r>
            <a:r>
              <a:rPr lang="de-DE" sz="1600" b="1" dirty="0"/>
              <a:t>Bezeichnung der Baumansicht</a:t>
            </a:r>
          </a:p>
          <a:p>
            <a:pPr marL="457200" lvl="2" indent="0">
              <a:lnSpc>
                <a:spcPct val="100000"/>
              </a:lnSpc>
              <a:spcBef>
                <a:spcPts val="600"/>
              </a:spcBef>
              <a:buNone/>
            </a:pPr>
            <a:r>
              <a:rPr lang="de-DE" sz="1400" dirty="0"/>
              <a:t>Die Bezeichnung „Baumansicht“ ist eher technisch und für die Nutzenden unverständlich. </a:t>
            </a:r>
          </a:p>
          <a:p>
            <a:pPr marL="457200" lvl="2" indent="0">
              <a:lnSpc>
                <a:spcPct val="100000"/>
              </a:lnSpc>
              <a:spcBef>
                <a:spcPts val="600"/>
              </a:spcBef>
              <a:buNone/>
            </a:pPr>
            <a:r>
              <a:rPr lang="de-DE" sz="1400" dirty="0"/>
              <a:t>Eine umgangssprachlichere oder anschaulichere Beschreibung könnte dazu beitragen, die Funktion der Ansicht intuitiver zu vermitteln, bspw. allgemein durch den Begriff Navigationsübersicht; im Falle einer Hochschule bspw. die erste Oberebene wie bspw. Semesterübersicht, Fachbereichsübersicht oder Kursübersicht.</a:t>
            </a:r>
          </a:p>
          <a:p>
            <a:pPr marL="0" indent="0">
              <a:lnSpc>
                <a:spcPct val="100000"/>
              </a:lnSpc>
              <a:spcBef>
                <a:spcPts val="600"/>
              </a:spcBef>
              <a:buFont typeface="+mj-lt"/>
              <a:buAutoNum type="arabicPeriod"/>
            </a:pPr>
            <a:r>
              <a:rPr lang="de-DE" sz="1600" b="1" dirty="0" smtClean="0"/>
              <a:t> Nicht </a:t>
            </a:r>
            <a:r>
              <a:rPr lang="de-DE" sz="1600" b="1" dirty="0"/>
              <a:t>intuitive Navigation über </a:t>
            </a:r>
            <a:r>
              <a:rPr lang="de-DE" sz="1600" b="1" dirty="0" err="1"/>
              <a:t>Breadcrumbs</a:t>
            </a:r>
            <a:endParaRPr lang="de-DE" sz="1600" dirty="0"/>
          </a:p>
          <a:p>
            <a:pPr marL="457200" lvl="2" indent="0">
              <a:lnSpc>
                <a:spcPct val="100000"/>
              </a:lnSpc>
              <a:spcBef>
                <a:spcPts val="600"/>
              </a:spcBef>
              <a:buNone/>
            </a:pPr>
            <a:r>
              <a:rPr lang="de-DE" sz="1400" dirty="0"/>
              <a:t>Die Navigation mittels </a:t>
            </a:r>
            <a:r>
              <a:rPr lang="de-DE" sz="1400" dirty="0" err="1"/>
              <a:t>Breadcrumb</a:t>
            </a:r>
            <a:r>
              <a:rPr lang="de-DE" sz="1400" dirty="0"/>
              <a:t>-Leiste wird von Nutzenden nicht als Navigationstool wahrgenommen. Insbesondere zu Beginn wird die Leiste übersehen oder nicht als Navigationstool verstanden. Es fehlt an visuellen Hinweisen/Absetzung oder einer expliziten Erklärung, um die Funktion verständlicher zu machen.</a:t>
            </a:r>
          </a:p>
          <a:p>
            <a:pPr marL="457200" lvl="2" indent="0">
              <a:lnSpc>
                <a:spcPct val="100000"/>
              </a:lnSpc>
              <a:spcBef>
                <a:spcPts val="600"/>
              </a:spcBef>
              <a:buNone/>
            </a:pPr>
            <a:r>
              <a:rPr lang="de-DE" sz="1400" dirty="0"/>
              <a:t>Durch ein farbliches Hervorheben oder eine Kennzeichnung durch eine Überschrift wie bspw.</a:t>
            </a:r>
          </a:p>
          <a:p>
            <a:pPr marL="457200" lvl="2" indent="0">
              <a:lnSpc>
                <a:spcPct val="100000"/>
              </a:lnSpc>
              <a:spcBef>
                <a:spcPts val="600"/>
              </a:spcBef>
              <a:buNone/>
            </a:pPr>
            <a:r>
              <a:rPr lang="de-DE" sz="1400" b="1" dirty="0"/>
              <a:t>ILIAS-Navigation</a:t>
            </a:r>
            <a:r>
              <a:rPr lang="de-DE" sz="1400" dirty="0"/>
              <a:t> | Magazin &gt; Sozialwesen &gt; Sommersemester </a:t>
            </a:r>
            <a:r>
              <a:rPr lang="de-DE" sz="1400" dirty="0" smtClean="0"/>
              <a:t>2024</a:t>
            </a:r>
            <a:endParaRPr lang="de-DE" sz="1400" dirty="0"/>
          </a:p>
        </p:txBody>
      </p:sp>
      <p:pic>
        <p:nvPicPr>
          <p:cNvPr id="9" name="Grafik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55375" y="5566607"/>
            <a:ext cx="3057143" cy="314286"/>
          </a:xfrm>
          <a:prstGeom prst="rect">
            <a:avLst/>
          </a:prstGeom>
        </p:spPr>
      </p:pic>
    </p:spTree>
    <p:extLst>
      <p:ext uri="{BB962C8B-B14F-4D97-AF65-F5344CB8AC3E}">
        <p14:creationId xmlns:p14="http://schemas.microsoft.com/office/powerpoint/2010/main" val="5281952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Explizite Beispiele und Verbesserungsvorschläge</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25</a:t>
            </a:fld>
            <a:endParaRPr lang="de-DE"/>
          </a:p>
        </p:txBody>
      </p:sp>
      <p:sp>
        <p:nvSpPr>
          <p:cNvPr id="2" name="Inhaltsplatzhalter 1"/>
          <p:cNvSpPr>
            <a:spLocks noGrp="1"/>
          </p:cNvSpPr>
          <p:nvPr>
            <p:ph idx="1"/>
          </p:nvPr>
        </p:nvSpPr>
        <p:spPr>
          <a:xfrm>
            <a:off x="451448" y="1802175"/>
            <a:ext cx="11416898" cy="4351338"/>
          </a:xfrm>
        </p:spPr>
        <p:txBody>
          <a:bodyPr>
            <a:noAutofit/>
          </a:bodyPr>
          <a:lstStyle/>
          <a:p>
            <a:pPr marL="342900" indent="-342900">
              <a:lnSpc>
                <a:spcPct val="100000"/>
              </a:lnSpc>
              <a:spcBef>
                <a:spcPts val="600"/>
              </a:spcBef>
              <a:buFont typeface="+mj-lt"/>
              <a:buAutoNum type="arabicPeriod" startAt="4"/>
            </a:pPr>
            <a:r>
              <a:rPr lang="de-DE" sz="1600" b="1" dirty="0"/>
              <a:t>Überladene Einstellungsmöglichkeiten bei Objekten</a:t>
            </a:r>
          </a:p>
          <a:p>
            <a:pPr marL="457200" lvl="1" indent="0">
              <a:lnSpc>
                <a:spcPct val="100000"/>
              </a:lnSpc>
              <a:spcBef>
                <a:spcPts val="600"/>
              </a:spcBef>
              <a:buNone/>
            </a:pPr>
            <a:r>
              <a:rPr lang="de-DE" sz="1400" dirty="0"/>
              <a:t>Die Einstellungsmöglichkeiten für Objekte werden als überladen wahrgenommen, da zu viele Informationen auf einmal präsentiert werden und eine klare Struktur fehlt. Nutzende übersehen dadurch relevante Einstellungen. </a:t>
            </a:r>
          </a:p>
          <a:p>
            <a:pPr marL="457200" lvl="1" indent="0">
              <a:lnSpc>
                <a:spcPct val="100000"/>
              </a:lnSpc>
              <a:spcBef>
                <a:spcPts val="600"/>
              </a:spcBef>
              <a:buNone/>
            </a:pPr>
            <a:r>
              <a:rPr lang="de-DE" sz="1400" dirty="0"/>
              <a:t>Es besteht der Wunsch nach einer thematischen Gliederung, bei der die gewünschten Informationsblöcke bei Bedarf ein- oder ausgeklappt werden können oder auf irgendeine andere Art und Weise geöffnet und geschlossen werden können. </a:t>
            </a:r>
          </a:p>
          <a:p>
            <a:pPr marL="342900" indent="-342900">
              <a:lnSpc>
                <a:spcPct val="100000"/>
              </a:lnSpc>
              <a:spcBef>
                <a:spcPts val="600"/>
              </a:spcBef>
              <a:buFont typeface="+mj-lt"/>
              <a:buAutoNum type="arabicPeriod" startAt="4"/>
            </a:pPr>
            <a:r>
              <a:rPr lang="de-DE" sz="1600" b="1" dirty="0"/>
              <a:t>Unklare Unterreiter „Zeigen/Bearbeiten“</a:t>
            </a:r>
          </a:p>
          <a:p>
            <a:pPr marL="457200" lvl="1" indent="0">
              <a:lnSpc>
                <a:spcPct val="100000"/>
              </a:lnSpc>
              <a:spcBef>
                <a:spcPts val="600"/>
              </a:spcBef>
              <a:buNone/>
            </a:pPr>
            <a:r>
              <a:rPr lang="de-DE" sz="1400" dirty="0"/>
              <a:t>Die Unterreiter „Zeigen“ und „Bearbeiten“ sind nicht gut sichtbar und nicht direkt intuitiv verständlich. Ihre Funktionalität wird von den Nutzenden nicht auf den ersten Blick erkannt, was die Bedienung erschwert.</a:t>
            </a:r>
          </a:p>
          <a:p>
            <a:pPr marL="342900" indent="-342900">
              <a:lnSpc>
                <a:spcPct val="100000"/>
              </a:lnSpc>
              <a:spcBef>
                <a:spcPts val="600"/>
              </a:spcBef>
              <a:buFont typeface="+mj-lt"/>
              <a:buAutoNum type="arabicPeriod" startAt="4"/>
            </a:pPr>
            <a:r>
              <a:rPr lang="de-DE" sz="1600" b="1" dirty="0"/>
              <a:t>Inkonsistente Einstellungsmöglichkeiten</a:t>
            </a:r>
          </a:p>
          <a:p>
            <a:pPr marL="457200" lvl="1" indent="0">
              <a:lnSpc>
                <a:spcPct val="100000"/>
              </a:lnSpc>
              <a:spcBef>
                <a:spcPts val="600"/>
              </a:spcBef>
              <a:buNone/>
            </a:pPr>
            <a:r>
              <a:rPr lang="de-DE" sz="1400" dirty="0"/>
              <a:t>Die Einstellungsmöglichkeiten sind nicht einheitlich gestaltet. Während die Einstellungen in der Übung nur über die Reiter-Leiste erreichbar sind, können Einstellungen für die Übungseinheit direkt bei der Erstellung vorgenommen werden. Diese Inkonsistenz führt zu Verwirrung.</a:t>
            </a:r>
          </a:p>
          <a:p>
            <a:pPr marL="342900" indent="-342900">
              <a:lnSpc>
                <a:spcPct val="100000"/>
              </a:lnSpc>
              <a:spcBef>
                <a:spcPts val="600"/>
              </a:spcBef>
              <a:buFont typeface="+mj-lt"/>
              <a:buAutoNum type="arabicPeriod" startAt="4"/>
            </a:pPr>
            <a:r>
              <a:rPr lang="de-DE" sz="1600" b="1" dirty="0"/>
              <a:t>Uneinheitliche Navigationsmöglichkeiten</a:t>
            </a:r>
          </a:p>
          <a:p>
            <a:pPr marL="457200" lvl="1" indent="0">
              <a:lnSpc>
                <a:spcPct val="100000"/>
              </a:lnSpc>
              <a:spcBef>
                <a:spcPts val="600"/>
              </a:spcBef>
              <a:buNone/>
            </a:pPr>
            <a:r>
              <a:rPr lang="de-DE" sz="1400" dirty="0"/>
              <a:t>Die Struktur und der Reiter ist uneinheitlich umgesetzt. Beispielsweise gibt es teilweise Navigationsmöglichkeiten wie „&lt; Liste der Übungseinheiten“ oder „&lt; zurück“, die nicht immer verfügbar sind. Die Testpersonen verstehen nicht, dass das Verhalten von der Objektstruktur abhängt, und haben Schwierigkeiten, ihren aktuellen Standort im System nachzuvollziehen.</a:t>
            </a:r>
          </a:p>
        </p:txBody>
      </p:sp>
    </p:spTree>
    <p:extLst>
      <p:ext uri="{BB962C8B-B14F-4D97-AF65-F5344CB8AC3E}">
        <p14:creationId xmlns:p14="http://schemas.microsoft.com/office/powerpoint/2010/main" val="10434678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Explizite Beispiele und Verbesserungsvorschläge</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26</a:t>
            </a:fld>
            <a:endParaRPr lang="de-DE"/>
          </a:p>
        </p:txBody>
      </p:sp>
      <p:sp>
        <p:nvSpPr>
          <p:cNvPr id="2" name="Inhaltsplatzhalter 1"/>
          <p:cNvSpPr>
            <a:spLocks noGrp="1"/>
          </p:cNvSpPr>
          <p:nvPr>
            <p:ph idx="1"/>
          </p:nvPr>
        </p:nvSpPr>
        <p:spPr>
          <a:xfrm>
            <a:off x="451448" y="1802175"/>
            <a:ext cx="11416898" cy="4351338"/>
          </a:xfrm>
        </p:spPr>
        <p:txBody>
          <a:bodyPr>
            <a:noAutofit/>
          </a:bodyPr>
          <a:lstStyle/>
          <a:p>
            <a:pPr marL="342900" indent="-342900">
              <a:lnSpc>
                <a:spcPct val="100000"/>
              </a:lnSpc>
              <a:spcBef>
                <a:spcPts val="600"/>
              </a:spcBef>
              <a:buFont typeface="+mj-lt"/>
              <a:buAutoNum type="arabicPeriod" startAt="8"/>
            </a:pPr>
            <a:r>
              <a:rPr lang="de-DE" sz="1600" b="1" dirty="0"/>
              <a:t>Wunsch nach visuellen </a:t>
            </a:r>
            <a:r>
              <a:rPr lang="de-DE" sz="1600" b="1" dirty="0" smtClean="0"/>
              <a:t>Symbolen</a:t>
            </a:r>
          </a:p>
          <a:p>
            <a:pPr marL="457200" lvl="1" indent="0">
              <a:buNone/>
            </a:pPr>
            <a:r>
              <a:rPr lang="de-DE" sz="1400" dirty="0"/>
              <a:t>Nutzende wünschen sich die Verwendung von Icons oder Symbolen wie einer Glocke oder einer Stecknadel, um Objekte schneller identifizieren und markieren zu können, z. B. um sie als Favoriten hinzuzufügen. </a:t>
            </a:r>
          </a:p>
          <a:p>
            <a:pPr marL="457200" lvl="1" indent="0">
              <a:buNone/>
            </a:pPr>
            <a:r>
              <a:rPr lang="de-DE" sz="1400" dirty="0"/>
              <a:t>Eine Umsetzung könnte bspw. wie in diesem Feature Request aussehen:</a:t>
            </a:r>
          </a:p>
          <a:p>
            <a:pPr marL="457200" lvl="1" indent="0">
              <a:buNone/>
            </a:pPr>
            <a:r>
              <a:rPr lang="de-DE" sz="1400" u="sng" dirty="0">
                <a:hlinkClick r:id="rId5"/>
              </a:rPr>
              <a:t>https://docu.ilias.de/go/wiki/wpage_5227_1357</a:t>
            </a:r>
            <a:endParaRPr lang="de-DE" sz="1400" dirty="0"/>
          </a:p>
          <a:p>
            <a:pPr marL="342900" indent="-342900">
              <a:lnSpc>
                <a:spcPct val="100000"/>
              </a:lnSpc>
              <a:spcBef>
                <a:spcPts val="600"/>
              </a:spcBef>
              <a:buFont typeface="+mj-lt"/>
              <a:buAutoNum type="arabicPeriod" startAt="8"/>
            </a:pPr>
            <a:r>
              <a:rPr lang="de-DE" sz="1600" b="1" dirty="0" smtClean="0"/>
              <a:t>Fehlende </a:t>
            </a:r>
            <a:r>
              <a:rPr lang="de-DE" sz="1600" b="1" dirty="0"/>
              <a:t>Kommunikation der nächsten </a:t>
            </a:r>
            <a:r>
              <a:rPr lang="de-DE" sz="1600" b="1" dirty="0" smtClean="0"/>
              <a:t>Schritte</a:t>
            </a:r>
          </a:p>
          <a:p>
            <a:pPr marL="457200" lvl="1" indent="0">
              <a:lnSpc>
                <a:spcPct val="100000"/>
              </a:lnSpc>
              <a:spcBef>
                <a:spcPts val="600"/>
              </a:spcBef>
              <a:buNone/>
            </a:pPr>
            <a:r>
              <a:rPr lang="de-DE" sz="1400" dirty="0"/>
              <a:t>ILIAS kommuniziert nicht, welche nächsten Schritte von den Nutzenden erwartet werden. </a:t>
            </a:r>
          </a:p>
          <a:p>
            <a:pPr marL="457200" lvl="1" indent="0">
              <a:lnSpc>
                <a:spcPct val="100000"/>
              </a:lnSpc>
              <a:spcBef>
                <a:spcPts val="600"/>
              </a:spcBef>
              <a:buNone/>
            </a:pPr>
            <a:r>
              <a:rPr lang="de-DE" sz="1400" dirty="0"/>
              <a:t>Es besteht der Wunsch nach erklärenden Texten oder interaktiven Elementen wie einem Modal. Zum Beispiel könnte nach einer Abgabe ein Modal erscheinen, das den Erfolg bestätigt und eine Option bietet, zum Kurs zurückzukehren.</a:t>
            </a:r>
          </a:p>
          <a:p>
            <a:pPr marL="457200" lvl="1" indent="0">
              <a:lnSpc>
                <a:spcPct val="100000"/>
              </a:lnSpc>
              <a:spcBef>
                <a:spcPts val="600"/>
              </a:spcBef>
              <a:buNone/>
            </a:pPr>
            <a:r>
              <a:rPr lang="de-DE" sz="1400" dirty="0"/>
              <a:t>Eine mögliche Umsetzung findet sich im dritten Screenshot dieses Feature </a:t>
            </a:r>
            <a:r>
              <a:rPr lang="de-DE" sz="1400" dirty="0" err="1"/>
              <a:t>Requests</a:t>
            </a:r>
            <a:r>
              <a:rPr lang="de-DE" sz="1400" dirty="0"/>
              <a:t>:</a:t>
            </a:r>
          </a:p>
          <a:p>
            <a:pPr marL="457200" lvl="1" indent="0">
              <a:lnSpc>
                <a:spcPct val="100000"/>
              </a:lnSpc>
              <a:spcBef>
                <a:spcPts val="600"/>
              </a:spcBef>
              <a:buNone/>
            </a:pPr>
            <a:r>
              <a:rPr lang="de-DE" sz="1400" dirty="0">
                <a:hlinkClick r:id="rId6"/>
              </a:rPr>
              <a:t>https://</a:t>
            </a:r>
            <a:r>
              <a:rPr lang="de-DE" sz="1400" dirty="0" smtClean="0">
                <a:hlinkClick r:id="rId6"/>
              </a:rPr>
              <a:t>docu.ilias.de/go/wiki/wpage_8514_1357</a:t>
            </a:r>
            <a:endParaRPr lang="de-DE" sz="1400" dirty="0" smtClean="0"/>
          </a:p>
          <a:p>
            <a:pPr marL="342900" indent="-342900">
              <a:lnSpc>
                <a:spcPct val="100000"/>
              </a:lnSpc>
              <a:spcBef>
                <a:spcPts val="600"/>
              </a:spcBef>
              <a:buFont typeface="+mj-lt"/>
              <a:buAutoNum type="arabicPeriod" startAt="8"/>
            </a:pPr>
            <a:r>
              <a:rPr lang="de-DE" sz="1600" b="1" dirty="0" smtClean="0"/>
              <a:t>Unattraktives</a:t>
            </a:r>
            <a:r>
              <a:rPr lang="de-DE" sz="1600" b="1" dirty="0"/>
              <a:t>, kantiges </a:t>
            </a:r>
            <a:r>
              <a:rPr lang="de-DE" sz="1600" b="1" dirty="0" smtClean="0"/>
              <a:t>Design</a:t>
            </a:r>
          </a:p>
          <a:p>
            <a:pPr marL="457200" lvl="1" indent="0">
              <a:lnSpc>
                <a:spcPct val="100000"/>
              </a:lnSpc>
              <a:spcBef>
                <a:spcPts val="600"/>
              </a:spcBef>
              <a:buNone/>
            </a:pPr>
            <a:r>
              <a:rPr lang="de-DE" sz="1400" dirty="0"/>
              <a:t>Das Design wird als kantig, farblos und monoton wahrgenommen. Es fehlt an visuellen Highlights, die das Layout ansprechender gestalten könnten. Nutzende empfinden die Oberfläche als unfreundlich und wünschen sich ein </a:t>
            </a:r>
            <a:r>
              <a:rPr lang="de-DE" sz="1400" dirty="0" err="1"/>
              <a:t>einladenderes</a:t>
            </a:r>
            <a:r>
              <a:rPr lang="de-DE" sz="1400" dirty="0"/>
              <a:t> Erscheinungsbild.</a:t>
            </a:r>
            <a:endParaRPr lang="de-DE" sz="1400" dirty="0"/>
          </a:p>
        </p:txBody>
      </p:sp>
    </p:spTree>
    <p:extLst>
      <p:ext uri="{BB962C8B-B14F-4D97-AF65-F5344CB8AC3E}">
        <p14:creationId xmlns:p14="http://schemas.microsoft.com/office/powerpoint/2010/main" val="28332679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620999" y="1802175"/>
            <a:ext cx="10950002" cy="4351338"/>
          </a:xfrm>
        </p:spPr>
        <p:txBody>
          <a:bodyPr anchor="ctr">
            <a:normAutofit/>
          </a:bodyPr>
          <a:lstStyle/>
          <a:p>
            <a:pPr marL="457200" lvl="1" indent="0" algn="ctr">
              <a:buNone/>
            </a:pPr>
            <a:endParaRPr lang="de-DE" sz="4400" dirty="0" smtClean="0">
              <a:latin typeface="Barlow Condensed" panose="00000506000000000000" pitchFamily="2" charset="0"/>
            </a:endParaRPr>
          </a:p>
          <a:p>
            <a:pPr marL="457200" lvl="1" indent="0" algn="ctr">
              <a:buNone/>
            </a:pPr>
            <a:endParaRPr lang="de-DE" sz="4400" dirty="0" smtClean="0">
              <a:latin typeface="Barlow Condensed" panose="00000506000000000000" pitchFamily="2" charset="0"/>
            </a:endParaRPr>
          </a:p>
          <a:p>
            <a:pPr marL="457200" lvl="1" indent="0" algn="ctr">
              <a:buNone/>
            </a:pPr>
            <a:r>
              <a:rPr lang="de-DE" sz="4400" dirty="0" smtClean="0">
                <a:latin typeface="Barlow Condensed" panose="00000506000000000000" pitchFamily="2" charset="0"/>
              </a:rPr>
              <a:t>Vielen </a:t>
            </a:r>
            <a:r>
              <a:rPr lang="de-DE" sz="4400" dirty="0">
                <a:latin typeface="Barlow Condensed" panose="00000506000000000000" pitchFamily="2" charset="0"/>
              </a:rPr>
              <a:t>Dank für Eure Aufmerksamkeit!</a:t>
            </a:r>
          </a:p>
          <a:p>
            <a:pPr marL="457200" lvl="1" indent="0" algn="ctr">
              <a:buNone/>
            </a:pPr>
            <a:endParaRPr lang="de-DE" sz="4400" dirty="0" smtClean="0">
              <a:latin typeface="Barlow Condensed" panose="00000506000000000000" pitchFamily="2" charset="0"/>
            </a:endParaRPr>
          </a:p>
          <a:p>
            <a:pPr marL="457200" lvl="1" indent="0" algn="ctr">
              <a:buNone/>
            </a:pPr>
            <a:r>
              <a:rPr lang="de-DE" sz="4400" dirty="0" smtClean="0">
                <a:latin typeface="Barlow Condensed" panose="00000506000000000000" pitchFamily="2" charset="0"/>
              </a:rPr>
              <a:t>Fragen &amp; Anmerkungen</a:t>
            </a:r>
          </a:p>
          <a:p>
            <a:pPr marL="457200" lvl="1" indent="0" algn="ctr">
              <a:buNone/>
            </a:pPr>
            <a:endParaRPr lang="de-DE" sz="4400" dirty="0">
              <a:latin typeface="Barlow Condensed" panose="000005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0356" y="1713608"/>
            <a:ext cx="5131288" cy="1092403"/>
          </a:xfrm>
          <a:prstGeom prst="rect">
            <a:avLst/>
          </a:prstGeom>
        </p:spPr>
      </p:pic>
      <p:pic>
        <p:nvPicPr>
          <p:cNvPr id="7" name="Grafik 6">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3" name="Datumsplatzhalter 2"/>
          <p:cNvSpPr>
            <a:spLocks noGrp="1"/>
          </p:cNvSpPr>
          <p:nvPr>
            <p:ph type="dt" sz="half" idx="10"/>
          </p:nvPr>
        </p:nvSpPr>
        <p:spPr/>
        <p:txBody>
          <a:bodyPr/>
          <a:lstStyle/>
          <a:p>
            <a:r>
              <a:rPr lang="de-DE" smtClean="0"/>
              <a:t>06.11.2024</a:t>
            </a:r>
            <a:endParaRPr lang="de-DE"/>
          </a:p>
        </p:txBody>
      </p:sp>
      <p:sp>
        <p:nvSpPr>
          <p:cNvPr id="4" name="Foliennummernplatzhalter 3"/>
          <p:cNvSpPr>
            <a:spLocks noGrp="1"/>
          </p:cNvSpPr>
          <p:nvPr>
            <p:ph type="sldNum" sz="quarter" idx="12"/>
          </p:nvPr>
        </p:nvSpPr>
        <p:spPr/>
        <p:txBody>
          <a:bodyPr/>
          <a:lstStyle/>
          <a:p>
            <a:fld id="{75C89596-E18E-4950-BD5B-5016B733A891}" type="slidenum">
              <a:rPr lang="de-DE" smtClean="0"/>
              <a:pPr/>
              <a:t>27</a:t>
            </a:fld>
            <a:endParaRPr lang="de-DE"/>
          </a:p>
        </p:txBody>
      </p:sp>
    </p:spTree>
    <p:extLst>
      <p:ext uri="{BB962C8B-B14F-4D97-AF65-F5344CB8AC3E}">
        <p14:creationId xmlns:p14="http://schemas.microsoft.com/office/powerpoint/2010/main" val="85416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vert="horz" lIns="91440" tIns="45720" rIns="91440" bIns="45720" rtlCol="0" anchor="t">
            <a:normAutofit/>
          </a:bodyPr>
          <a:lstStyle/>
          <a:p>
            <a:pPr marL="514350" indent="-514350">
              <a:lnSpc>
                <a:spcPct val="114000"/>
              </a:lnSpc>
              <a:buAutoNum type="arabicPeriod"/>
            </a:pPr>
            <a:r>
              <a:rPr lang="de-DE" dirty="0" smtClean="0">
                <a:latin typeface="+mj-lt"/>
                <a:cs typeface="Calibri" panose="020F0502020204030204"/>
              </a:rPr>
              <a:t>Usability-Test</a:t>
            </a:r>
          </a:p>
          <a:p>
            <a:pPr marL="514350" indent="-514350">
              <a:lnSpc>
                <a:spcPct val="114000"/>
              </a:lnSpc>
              <a:buAutoNum type="arabicPeriod"/>
            </a:pPr>
            <a:r>
              <a:rPr lang="de-DE" dirty="0" smtClean="0">
                <a:latin typeface="+mj-lt"/>
                <a:cs typeface="Calibri" panose="020F0502020204030204"/>
              </a:rPr>
              <a:t>Quantitativer Fragebogen (SUS)</a:t>
            </a:r>
          </a:p>
          <a:p>
            <a:pPr marL="514350" indent="-514350">
              <a:lnSpc>
                <a:spcPct val="114000"/>
              </a:lnSpc>
              <a:buAutoNum type="arabicPeriod"/>
            </a:pPr>
            <a:r>
              <a:rPr lang="de-DE" dirty="0" smtClean="0">
                <a:latin typeface="+mj-lt"/>
                <a:cs typeface="Calibri" panose="020F0502020204030204"/>
              </a:rPr>
              <a:t>Qualitatives Interview</a:t>
            </a:r>
            <a:endParaRPr lang="de-DE" dirty="0">
              <a:latin typeface="+mj-lt"/>
              <a:cs typeface="Calibri" panose="020F0502020204030204"/>
            </a:endParaRPr>
          </a:p>
        </p:txBody>
      </p:sp>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Aufbau der Evaluation</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dirty="0"/>
          </a:p>
        </p:txBody>
      </p:sp>
      <p:sp>
        <p:nvSpPr>
          <p:cNvPr id="7" name="Foliennummernplatzhalter 6"/>
          <p:cNvSpPr>
            <a:spLocks noGrp="1"/>
          </p:cNvSpPr>
          <p:nvPr>
            <p:ph type="sldNum" sz="quarter" idx="12"/>
          </p:nvPr>
        </p:nvSpPr>
        <p:spPr/>
        <p:txBody>
          <a:bodyPr/>
          <a:lstStyle/>
          <a:p>
            <a:fld id="{75C89596-E18E-4950-BD5B-5016B733A891}" type="slidenum">
              <a:rPr lang="de-DE" smtClean="0"/>
              <a:pPr/>
              <a:t>3</a:t>
            </a:fld>
            <a:endParaRPr lang="de-DE"/>
          </a:p>
        </p:txBody>
      </p:sp>
    </p:spTree>
    <p:extLst>
      <p:ext uri="{BB962C8B-B14F-4D97-AF65-F5344CB8AC3E}">
        <p14:creationId xmlns:p14="http://schemas.microsoft.com/office/powerpoint/2010/main" val="621875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vert="horz" lIns="91440" tIns="45720" rIns="91440" bIns="45720" rtlCol="0" anchor="t">
            <a:normAutofit fontScale="92500" lnSpcReduction="20000"/>
          </a:bodyPr>
          <a:lstStyle/>
          <a:p>
            <a:pPr>
              <a:lnSpc>
                <a:spcPct val="114000"/>
              </a:lnSpc>
            </a:pPr>
            <a:r>
              <a:rPr lang="de-DE" dirty="0" smtClean="0">
                <a:latin typeface="+mj-lt"/>
                <a:cs typeface="Calibri" panose="020F0502020204030204"/>
              </a:rPr>
              <a:t>5 Testpersonen je Gruppe</a:t>
            </a:r>
          </a:p>
          <a:p>
            <a:pPr>
              <a:lnSpc>
                <a:spcPct val="114000"/>
              </a:lnSpc>
            </a:pPr>
            <a:r>
              <a:rPr lang="de-DE" dirty="0" smtClean="0">
                <a:latin typeface="+mj-lt"/>
                <a:cs typeface="Calibri" panose="020F0502020204030204"/>
              </a:rPr>
              <a:t>Beide Gruppen erhalten ein sechsteiliges Aufgabenszenario</a:t>
            </a:r>
          </a:p>
          <a:p>
            <a:pPr lvl="1">
              <a:lnSpc>
                <a:spcPct val="114000"/>
              </a:lnSpc>
            </a:pPr>
            <a:r>
              <a:rPr lang="de-DE" dirty="0" smtClean="0">
                <a:latin typeface="+mj-lt"/>
                <a:cs typeface="Calibri" panose="020F0502020204030204"/>
              </a:rPr>
              <a:t>Experimentalgruppe guckt Video vor Bearbeitung der Aufgaben an</a:t>
            </a:r>
          </a:p>
          <a:p>
            <a:pPr lvl="1">
              <a:lnSpc>
                <a:spcPct val="114000"/>
              </a:lnSpc>
            </a:pPr>
            <a:r>
              <a:rPr lang="de-DE" dirty="0" smtClean="0">
                <a:latin typeface="+mj-lt"/>
                <a:cs typeface="Calibri" panose="020F0502020204030204"/>
              </a:rPr>
              <a:t>Kontrollgruppe bearbeitet die Aufgaben ohne Hilfsmaterialien</a:t>
            </a:r>
          </a:p>
          <a:p>
            <a:pPr>
              <a:lnSpc>
                <a:spcPct val="114000"/>
              </a:lnSpc>
            </a:pPr>
            <a:r>
              <a:rPr lang="de-DE" dirty="0" smtClean="0">
                <a:latin typeface="+mj-lt"/>
                <a:cs typeface="Calibri" panose="020F0502020204030204"/>
              </a:rPr>
              <a:t>Verbalisierung der Gedanken mit Think-Aloud-Methode</a:t>
            </a:r>
          </a:p>
          <a:p>
            <a:pPr>
              <a:lnSpc>
                <a:spcPct val="114000"/>
              </a:lnSpc>
            </a:pPr>
            <a:r>
              <a:rPr lang="de-DE" dirty="0" smtClean="0">
                <a:latin typeface="+mj-lt"/>
                <a:cs typeface="Calibri" panose="020F0502020204030204"/>
              </a:rPr>
              <a:t>Protokoll durch Usability-Test-Leitung</a:t>
            </a:r>
          </a:p>
          <a:p>
            <a:pPr>
              <a:lnSpc>
                <a:spcPct val="114000"/>
              </a:lnSpc>
            </a:pPr>
            <a:r>
              <a:rPr lang="de-DE" dirty="0" smtClean="0">
                <a:latin typeface="+mj-lt"/>
                <a:cs typeface="Calibri" panose="020F0502020204030204"/>
              </a:rPr>
              <a:t>Video-, Ton- und Bildschirmaufnahme</a:t>
            </a:r>
          </a:p>
          <a:p>
            <a:pPr>
              <a:lnSpc>
                <a:spcPct val="114000"/>
              </a:lnSpc>
            </a:pPr>
            <a:r>
              <a:rPr lang="de-DE" dirty="0" smtClean="0">
                <a:latin typeface="+mj-lt"/>
                <a:cs typeface="Calibri" panose="020F0502020204030204"/>
              </a:rPr>
              <a:t>Auswertung durch Usability-Kriterien</a:t>
            </a:r>
          </a:p>
          <a:p>
            <a:pPr lvl="1">
              <a:lnSpc>
                <a:spcPct val="114000"/>
              </a:lnSpc>
            </a:pPr>
            <a:r>
              <a:rPr lang="de-DE" dirty="0" smtClean="0">
                <a:latin typeface="+mj-lt"/>
                <a:cs typeface="Calibri" panose="020F0502020204030204"/>
              </a:rPr>
              <a:t>Effektivität, Effizienz, Zufriedenheit, Erlernbarkeit</a:t>
            </a:r>
            <a:endParaRPr lang="de-DE" dirty="0">
              <a:latin typeface="+mj-lt"/>
              <a:cs typeface="Calibri" panose="020F0502020204030204"/>
            </a:endParaRPr>
          </a:p>
        </p:txBody>
      </p:sp>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Usability-Test</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4</a:t>
            </a:fld>
            <a:endParaRPr lang="de-DE"/>
          </a:p>
        </p:txBody>
      </p:sp>
    </p:spTree>
    <p:extLst>
      <p:ext uri="{BB962C8B-B14F-4D97-AF65-F5344CB8AC3E}">
        <p14:creationId xmlns:p14="http://schemas.microsoft.com/office/powerpoint/2010/main" val="2846338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vert="horz" lIns="91440" tIns="45720" rIns="91440" bIns="45720" rtlCol="0" anchor="t">
            <a:normAutofit fontScale="92500" lnSpcReduction="10000"/>
          </a:bodyPr>
          <a:lstStyle/>
          <a:p>
            <a:pPr>
              <a:lnSpc>
                <a:spcPct val="114000"/>
              </a:lnSpc>
            </a:pPr>
            <a:r>
              <a:rPr lang="de-DE" dirty="0" smtClean="0">
                <a:latin typeface="+mj-lt"/>
                <a:cs typeface="Calibri" panose="020F0502020204030204"/>
              </a:rPr>
              <a:t>System Usability Scale (SUS)</a:t>
            </a:r>
          </a:p>
          <a:p>
            <a:pPr>
              <a:lnSpc>
                <a:spcPct val="114000"/>
              </a:lnSpc>
            </a:pPr>
            <a:r>
              <a:rPr lang="de-DE" dirty="0" smtClean="0">
                <a:latin typeface="+mj-lt"/>
                <a:cs typeface="Calibri" panose="020F0502020204030204"/>
              </a:rPr>
              <a:t>Durchführung im direkten Anschluss an den Usability-Test</a:t>
            </a:r>
          </a:p>
          <a:p>
            <a:pPr>
              <a:lnSpc>
                <a:spcPct val="114000"/>
              </a:lnSpc>
            </a:pPr>
            <a:r>
              <a:rPr lang="de-DE" dirty="0" smtClean="0">
                <a:latin typeface="+mj-lt"/>
                <a:cs typeface="Calibri" panose="020F0502020204030204"/>
              </a:rPr>
              <a:t>10 standardisierte Fragen bzw. Aussagen</a:t>
            </a:r>
          </a:p>
          <a:p>
            <a:pPr>
              <a:lnSpc>
                <a:spcPct val="114000"/>
              </a:lnSpc>
            </a:pPr>
            <a:r>
              <a:rPr lang="de-DE" dirty="0" smtClean="0">
                <a:latin typeface="+mj-lt"/>
                <a:cs typeface="Calibri" panose="020F0502020204030204"/>
              </a:rPr>
              <a:t>Fünfstufige Likert-Skala zur Bewertung</a:t>
            </a:r>
          </a:p>
          <a:p>
            <a:pPr lvl="1">
              <a:lnSpc>
                <a:spcPct val="114000"/>
              </a:lnSpc>
            </a:pPr>
            <a:r>
              <a:rPr lang="de-DE" dirty="0" smtClean="0">
                <a:latin typeface="+mj-lt"/>
                <a:cs typeface="Calibri" panose="020F0502020204030204"/>
              </a:rPr>
              <a:t>Bewertung von </a:t>
            </a:r>
            <a:r>
              <a:rPr lang="de-DE" b="1" dirty="0" smtClean="0">
                <a:cs typeface="Calibri" panose="020F0502020204030204"/>
              </a:rPr>
              <a:t>Stimme voll und ganz zu </a:t>
            </a:r>
            <a:r>
              <a:rPr lang="de-DE" dirty="0" smtClean="0">
                <a:latin typeface="+mj-lt"/>
                <a:cs typeface="Calibri" panose="020F0502020204030204"/>
              </a:rPr>
              <a:t>bis </a:t>
            </a:r>
            <a:r>
              <a:rPr lang="de-DE" b="1" dirty="0" smtClean="0">
                <a:cs typeface="Calibri" panose="020F0502020204030204"/>
              </a:rPr>
              <a:t>Stimme überhaupt nicht zu</a:t>
            </a:r>
          </a:p>
          <a:p>
            <a:pPr>
              <a:lnSpc>
                <a:spcPct val="114000"/>
              </a:lnSpc>
            </a:pPr>
            <a:r>
              <a:rPr lang="de-DE" dirty="0" smtClean="0">
                <a:latin typeface="+mj-lt"/>
                <a:cs typeface="Calibri" panose="020F0502020204030204"/>
              </a:rPr>
              <a:t>Austausch des Begriffs </a:t>
            </a:r>
            <a:r>
              <a:rPr lang="de-DE" b="1" dirty="0" smtClean="0">
                <a:cs typeface="Calibri" panose="020F0502020204030204"/>
              </a:rPr>
              <a:t>Produkt</a:t>
            </a:r>
            <a:r>
              <a:rPr lang="de-DE" dirty="0" smtClean="0">
                <a:latin typeface="+mj-lt"/>
                <a:cs typeface="Calibri" panose="020F0502020204030204"/>
              </a:rPr>
              <a:t> mit dem Begriff </a:t>
            </a:r>
            <a:r>
              <a:rPr lang="de-DE" b="1" dirty="0" smtClean="0">
                <a:cs typeface="Calibri" panose="020F0502020204030204"/>
              </a:rPr>
              <a:t>ILIAS</a:t>
            </a:r>
          </a:p>
          <a:p>
            <a:pPr>
              <a:lnSpc>
                <a:spcPct val="114000"/>
              </a:lnSpc>
            </a:pPr>
            <a:r>
              <a:rPr lang="de-DE" dirty="0" smtClean="0">
                <a:latin typeface="+mj-lt"/>
                <a:cs typeface="Calibri" panose="020F0502020204030204"/>
              </a:rPr>
              <a:t>Auswertung mit Hilfe des System Usability Scale Analysis Toolkit</a:t>
            </a:r>
          </a:p>
          <a:p>
            <a:pPr>
              <a:lnSpc>
                <a:spcPct val="114000"/>
              </a:lnSpc>
            </a:pPr>
            <a:r>
              <a:rPr lang="de-DE" dirty="0" smtClean="0">
                <a:latin typeface="+mj-lt"/>
                <a:cs typeface="Calibri" panose="020F0502020204030204"/>
              </a:rPr>
              <a:t>Usability-Kriterien: Zufriedenheit und Erlernbarkeit</a:t>
            </a:r>
            <a:endParaRPr lang="de-DE" dirty="0">
              <a:latin typeface="+mj-lt"/>
              <a:cs typeface="Calibri" panose="020F0502020204030204"/>
            </a:endParaRPr>
          </a:p>
        </p:txBody>
      </p:sp>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Quantitativer Fragebogen</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5</a:t>
            </a:fld>
            <a:endParaRPr lang="de-DE"/>
          </a:p>
        </p:txBody>
      </p:sp>
    </p:spTree>
    <p:extLst>
      <p:ext uri="{BB962C8B-B14F-4D97-AF65-F5344CB8AC3E}">
        <p14:creationId xmlns:p14="http://schemas.microsoft.com/office/powerpoint/2010/main" val="3199574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vert="horz" lIns="91440" tIns="45720" rIns="91440" bIns="45720" rtlCol="0" anchor="t">
            <a:normAutofit/>
          </a:bodyPr>
          <a:lstStyle/>
          <a:p>
            <a:pPr>
              <a:lnSpc>
                <a:spcPct val="114000"/>
              </a:lnSpc>
            </a:pPr>
            <a:r>
              <a:rPr lang="de-DE" dirty="0" smtClean="0">
                <a:latin typeface="+mj-lt"/>
                <a:cs typeface="Calibri" panose="020F0502020204030204"/>
              </a:rPr>
              <a:t>Leitfadenorientiertes Interviews</a:t>
            </a:r>
          </a:p>
          <a:p>
            <a:pPr lvl="1">
              <a:lnSpc>
                <a:spcPct val="114000"/>
              </a:lnSpc>
            </a:pPr>
            <a:r>
              <a:rPr lang="de-DE" dirty="0" smtClean="0">
                <a:latin typeface="+mj-lt"/>
                <a:cs typeface="Calibri" panose="020F0502020204030204"/>
              </a:rPr>
              <a:t>Nicht-standardisierter, halboffener Fragenkatalog</a:t>
            </a:r>
          </a:p>
          <a:p>
            <a:pPr lvl="1">
              <a:lnSpc>
                <a:spcPct val="114000"/>
              </a:lnSpc>
            </a:pPr>
            <a:r>
              <a:rPr lang="de-DE" dirty="0" smtClean="0">
                <a:latin typeface="+mj-lt"/>
                <a:cs typeface="Calibri" panose="020F0502020204030204"/>
              </a:rPr>
              <a:t>Gleiche Fragen für Experimental- und Kontrollgruppe</a:t>
            </a:r>
          </a:p>
          <a:p>
            <a:pPr lvl="1">
              <a:lnSpc>
                <a:spcPct val="114000"/>
              </a:lnSpc>
            </a:pPr>
            <a:r>
              <a:rPr lang="de-DE" dirty="0" smtClean="0">
                <a:latin typeface="+mj-lt"/>
                <a:cs typeface="Calibri" panose="020F0502020204030204"/>
              </a:rPr>
              <a:t>Ergänzende Fragen für die Experimentalgruppe für Feedback zum Erklärvideo</a:t>
            </a:r>
          </a:p>
          <a:p>
            <a:pPr>
              <a:lnSpc>
                <a:spcPct val="114000"/>
              </a:lnSpc>
            </a:pPr>
            <a:r>
              <a:rPr lang="de-DE" dirty="0" smtClean="0">
                <a:latin typeface="+mj-lt"/>
                <a:cs typeface="Calibri" panose="020F0502020204030204"/>
              </a:rPr>
              <a:t>Auswertung durch qualitative Inhaltsanalyse</a:t>
            </a:r>
          </a:p>
          <a:p>
            <a:pPr lvl="1">
              <a:lnSpc>
                <a:spcPct val="114000"/>
              </a:lnSpc>
            </a:pPr>
            <a:r>
              <a:rPr lang="de-DE" dirty="0" smtClean="0">
                <a:latin typeface="+mj-lt"/>
                <a:cs typeface="Calibri" panose="020F0502020204030204"/>
              </a:rPr>
              <a:t>Usability-Kriterien: Zufriedenheit und Erlernbarkeit</a:t>
            </a:r>
          </a:p>
          <a:p>
            <a:pPr lvl="1">
              <a:lnSpc>
                <a:spcPct val="114000"/>
              </a:lnSpc>
            </a:pPr>
            <a:r>
              <a:rPr lang="de-DE" dirty="0" smtClean="0">
                <a:latin typeface="+mj-lt"/>
                <a:cs typeface="Calibri" panose="020F0502020204030204"/>
              </a:rPr>
              <a:t>Zusätzliche Kriterien: Schwierigkeit, Verbesserungsvorschläge, Hilfsmittel, Qualität des Erklärvideos (Geschwindigkeit, Sprache, Visuelle Hinweise)</a:t>
            </a:r>
            <a:endParaRPr lang="de-DE" dirty="0">
              <a:latin typeface="+mj-lt"/>
              <a:cs typeface="Calibri" panose="020F0502020204030204"/>
            </a:endParaRPr>
          </a:p>
        </p:txBody>
      </p:sp>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Qualitatives Interview</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6</a:t>
            </a:fld>
            <a:endParaRPr lang="de-DE"/>
          </a:p>
        </p:txBody>
      </p:sp>
    </p:spTree>
    <p:extLst>
      <p:ext uri="{BB962C8B-B14F-4D97-AF65-F5344CB8AC3E}">
        <p14:creationId xmlns:p14="http://schemas.microsoft.com/office/powerpoint/2010/main" val="160946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nhaltsplatzhalter 7"/>
          <p:cNvGraphicFramePr>
            <a:graphicFrameLocks noGrp="1"/>
          </p:cNvGraphicFramePr>
          <p:nvPr>
            <p:ph idx="1"/>
            <p:extLst>
              <p:ext uri="{D42A27DB-BD31-4B8C-83A1-F6EECF244321}">
                <p14:modId xmlns:p14="http://schemas.microsoft.com/office/powerpoint/2010/main" val="285275788"/>
              </p:ext>
            </p:extLst>
          </p:nvPr>
        </p:nvGraphicFramePr>
        <p:xfrm>
          <a:off x="451448" y="1690686"/>
          <a:ext cx="10950002" cy="4352401"/>
        </p:xfrm>
        <a:graphic>
          <a:graphicData uri="http://schemas.openxmlformats.org/drawingml/2006/table">
            <a:tbl>
              <a:tblPr firstRow="1" firstCol="1" bandRow="1">
                <a:tableStyleId>{9D7B26C5-4107-4FEC-AEDC-1716B250A1EF}</a:tableStyleId>
              </a:tblPr>
              <a:tblGrid>
                <a:gridCol w="2183306">
                  <a:extLst>
                    <a:ext uri="{9D8B030D-6E8A-4147-A177-3AD203B41FA5}">
                      <a16:colId xmlns:a16="http://schemas.microsoft.com/office/drawing/2014/main" val="3471441235"/>
                    </a:ext>
                  </a:extLst>
                </a:gridCol>
                <a:gridCol w="4383348">
                  <a:extLst>
                    <a:ext uri="{9D8B030D-6E8A-4147-A177-3AD203B41FA5}">
                      <a16:colId xmlns:a16="http://schemas.microsoft.com/office/drawing/2014/main" val="2097630217"/>
                    </a:ext>
                  </a:extLst>
                </a:gridCol>
                <a:gridCol w="4383348">
                  <a:extLst>
                    <a:ext uri="{9D8B030D-6E8A-4147-A177-3AD203B41FA5}">
                      <a16:colId xmlns:a16="http://schemas.microsoft.com/office/drawing/2014/main" val="2602092588"/>
                    </a:ext>
                  </a:extLst>
                </a:gridCol>
              </a:tblGrid>
              <a:tr h="377265">
                <a:tc>
                  <a:txBody>
                    <a:bodyPr/>
                    <a:lstStyle/>
                    <a:p>
                      <a:pPr algn="l">
                        <a:lnSpc>
                          <a:spcPct val="100000"/>
                        </a:lnSpc>
                        <a:spcBef>
                          <a:spcPts val="600"/>
                        </a:spcBef>
                        <a:spcAft>
                          <a:spcPts val="0"/>
                        </a:spcAft>
                      </a:pPr>
                      <a:r>
                        <a:rPr lang="de-DE" dirty="0">
                          <a:solidFill>
                            <a:schemeClr val="tx2"/>
                          </a:solidFill>
                          <a:latin typeface="Barlow Condensed" panose="00000506000000000000" pitchFamily="2" charset="0"/>
                        </a:rPr>
                        <a:t>Kriterien</a:t>
                      </a:r>
                    </a:p>
                  </a:txBody>
                  <a:tcPr marL="68580" marR="68580" marT="0" marB="0" anchor="ctr">
                    <a:lnT w="12700" cap="flat" cmpd="sng" algn="ctr">
                      <a:noFill/>
                      <a:prstDash val="solid"/>
                      <a:round/>
                      <a:headEnd type="none" w="med" len="med"/>
                      <a:tailEnd type="none" w="med" len="med"/>
                    </a:lnT>
                  </a:tcPr>
                </a:tc>
                <a:tc>
                  <a:txBody>
                    <a:bodyPr/>
                    <a:lstStyle/>
                    <a:p>
                      <a:pPr algn="l">
                        <a:lnSpc>
                          <a:spcPct val="100000"/>
                        </a:lnSpc>
                        <a:spcBef>
                          <a:spcPts val="600"/>
                        </a:spcBef>
                        <a:spcAft>
                          <a:spcPts val="0"/>
                        </a:spcAft>
                      </a:pPr>
                      <a:r>
                        <a:rPr lang="de-DE" i="1">
                          <a:solidFill>
                            <a:schemeClr val="tx2"/>
                          </a:solidFill>
                          <a:latin typeface="Barlow Condensed" panose="00000506000000000000" pitchFamily="2" charset="0"/>
                        </a:rPr>
                        <a:t>Quantitative Usability-Daten</a:t>
                      </a:r>
                    </a:p>
                  </a:txBody>
                  <a:tcPr marL="68580" marR="68580" marT="0" marB="0" anchor="ctr">
                    <a:lnT w="12700" cap="flat" cmpd="sng" algn="ctr">
                      <a:noFill/>
                      <a:prstDash val="solid"/>
                      <a:round/>
                      <a:headEnd type="none" w="med" len="med"/>
                      <a:tailEnd type="none" w="med" len="med"/>
                    </a:lnT>
                  </a:tcPr>
                </a:tc>
                <a:tc>
                  <a:txBody>
                    <a:bodyPr/>
                    <a:lstStyle/>
                    <a:p>
                      <a:pPr algn="l">
                        <a:lnSpc>
                          <a:spcPct val="100000"/>
                        </a:lnSpc>
                        <a:spcBef>
                          <a:spcPts val="600"/>
                        </a:spcBef>
                        <a:spcAft>
                          <a:spcPts val="0"/>
                        </a:spcAft>
                      </a:pPr>
                      <a:r>
                        <a:rPr lang="de-DE" i="1" dirty="0">
                          <a:solidFill>
                            <a:schemeClr val="tx2"/>
                          </a:solidFill>
                          <a:latin typeface="Barlow Condensed" panose="00000506000000000000" pitchFamily="2" charset="0"/>
                        </a:rPr>
                        <a:t>Qualitative Usability-Daten</a:t>
                      </a:r>
                    </a:p>
                  </a:txBody>
                  <a:tcPr marL="68580" marR="68580" marT="0" marB="0" anchor="ctr">
                    <a:lnT w="12700" cap="flat" cmpd="sng" algn="ctr">
                      <a:noFill/>
                      <a:prstDash val="solid"/>
                      <a:round/>
                      <a:headEnd type="none" w="med" len="med"/>
                      <a:tailEnd type="none" w="med" len="med"/>
                    </a:lnT>
                  </a:tcPr>
                </a:tc>
                <a:extLst>
                  <a:ext uri="{0D108BD9-81ED-4DB2-BD59-A6C34878D82A}">
                    <a16:rowId xmlns:a16="http://schemas.microsoft.com/office/drawing/2014/main" val="2899428677"/>
                  </a:ext>
                </a:extLst>
              </a:tr>
              <a:tr h="648357">
                <a:tc>
                  <a:txBody>
                    <a:bodyPr/>
                    <a:lstStyle/>
                    <a:p>
                      <a:pPr algn="just">
                        <a:lnSpc>
                          <a:spcPct val="150000"/>
                        </a:lnSpc>
                        <a:spcBef>
                          <a:spcPts val="600"/>
                        </a:spcBef>
                        <a:spcAft>
                          <a:spcPts val="0"/>
                        </a:spcAft>
                      </a:pPr>
                      <a:r>
                        <a:rPr lang="de-DE" b="0" i="1" dirty="0">
                          <a:solidFill>
                            <a:schemeClr val="tx2"/>
                          </a:solidFill>
                          <a:latin typeface="Barlow Condensed" panose="00000506000000000000" pitchFamily="2" charset="0"/>
                        </a:rPr>
                        <a:t>Effektivität</a:t>
                      </a:r>
                    </a:p>
                  </a:txBody>
                  <a:tcPr marL="68580" marR="68580" marT="0" marB="0">
                    <a:lnR w="12700" cap="flat" cmpd="sng" algn="ctr">
                      <a:solidFill>
                        <a:schemeClr val="tx1"/>
                      </a:solidFill>
                      <a:prstDash val="solid"/>
                      <a:round/>
                      <a:headEnd type="none" w="med" len="med"/>
                      <a:tailEnd type="none" w="med" len="med"/>
                    </a:lnR>
                  </a:tcPr>
                </a:tc>
                <a:tc>
                  <a:txBody>
                    <a:bodyPr/>
                    <a:lstStyle/>
                    <a:p>
                      <a:pPr algn="l">
                        <a:lnSpc>
                          <a:spcPct val="100000"/>
                        </a:lnSpc>
                        <a:spcBef>
                          <a:spcPts val="600"/>
                        </a:spcBef>
                        <a:spcAft>
                          <a:spcPts val="0"/>
                        </a:spcAft>
                      </a:pPr>
                      <a:r>
                        <a:rPr lang="de-DE" sz="1600" dirty="0">
                          <a:solidFill>
                            <a:schemeClr val="tx2"/>
                          </a:solidFill>
                          <a:latin typeface="+mj-lt"/>
                        </a:rPr>
                        <a:t>Wie viel Prozent der Aufgaben erfolgreich bearbeitet werden</a:t>
                      </a:r>
                    </a:p>
                  </a:txBody>
                  <a:tcPr marL="68580" marR="68580" marT="0" marB="0">
                    <a:lnL w="12700" cap="flat" cmpd="sng" algn="ctr">
                      <a:solidFill>
                        <a:schemeClr val="tx1"/>
                      </a:solidFill>
                      <a:prstDash val="solid"/>
                      <a:round/>
                      <a:headEnd type="none" w="med" len="med"/>
                      <a:tailEnd type="none" w="med" len="med"/>
                    </a:lnL>
                  </a:tcPr>
                </a:tc>
                <a:tc>
                  <a:txBody>
                    <a:bodyPr/>
                    <a:lstStyle/>
                    <a:p>
                      <a:pPr algn="l">
                        <a:lnSpc>
                          <a:spcPct val="100000"/>
                        </a:lnSpc>
                        <a:spcBef>
                          <a:spcPts val="600"/>
                        </a:spcBef>
                        <a:spcAft>
                          <a:spcPts val="0"/>
                        </a:spcAft>
                      </a:pPr>
                      <a:r>
                        <a:rPr lang="de-DE" sz="1600" dirty="0">
                          <a:solidFill>
                            <a:schemeClr val="tx2"/>
                          </a:solidFill>
                          <a:effectLst/>
                        </a:rPr>
                        <a:t>✗</a:t>
                      </a:r>
                      <a:endParaRPr lang="de-DE" sz="160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338759938"/>
                  </a:ext>
                </a:extLst>
              </a:tr>
              <a:tr h="1132667">
                <a:tc>
                  <a:txBody>
                    <a:bodyPr/>
                    <a:lstStyle/>
                    <a:p>
                      <a:pPr algn="just">
                        <a:lnSpc>
                          <a:spcPct val="150000"/>
                        </a:lnSpc>
                        <a:spcBef>
                          <a:spcPts val="600"/>
                        </a:spcBef>
                        <a:spcAft>
                          <a:spcPts val="0"/>
                        </a:spcAft>
                      </a:pPr>
                      <a:r>
                        <a:rPr lang="de-DE" b="0" i="1" dirty="0">
                          <a:solidFill>
                            <a:schemeClr val="tx2"/>
                          </a:solidFill>
                          <a:latin typeface="Barlow Condensed" panose="00000506000000000000" pitchFamily="2" charset="0"/>
                        </a:rPr>
                        <a:t>Effizienz</a:t>
                      </a:r>
                    </a:p>
                  </a:txBody>
                  <a:tcPr marL="68580" marR="68580" marT="0" marB="0">
                    <a:lnR w="12700" cap="flat" cmpd="sng" algn="ctr">
                      <a:solidFill>
                        <a:schemeClr val="tx1"/>
                      </a:solidFill>
                      <a:prstDash val="solid"/>
                      <a:round/>
                      <a:headEnd type="none" w="med" len="med"/>
                      <a:tailEnd type="none" w="med" len="med"/>
                    </a:lnR>
                  </a:tcPr>
                </a:tc>
                <a:tc>
                  <a:txBody>
                    <a:bodyPr/>
                    <a:lstStyle/>
                    <a:p>
                      <a:pPr algn="l">
                        <a:lnSpc>
                          <a:spcPct val="100000"/>
                        </a:lnSpc>
                        <a:spcBef>
                          <a:spcPts val="600"/>
                        </a:spcBef>
                        <a:spcAft>
                          <a:spcPts val="0"/>
                        </a:spcAft>
                      </a:pPr>
                      <a:r>
                        <a:rPr lang="de-DE" sz="1600" dirty="0">
                          <a:solidFill>
                            <a:schemeClr val="tx2"/>
                          </a:solidFill>
                          <a:latin typeface="+mj-lt"/>
                        </a:rPr>
                        <a:t>Wie viel Zeit benötigt wird</a:t>
                      </a:r>
                    </a:p>
                    <a:p>
                      <a:pPr algn="l">
                        <a:lnSpc>
                          <a:spcPct val="100000"/>
                        </a:lnSpc>
                        <a:spcBef>
                          <a:spcPts val="600"/>
                        </a:spcBef>
                        <a:spcAft>
                          <a:spcPts val="0"/>
                        </a:spcAft>
                      </a:pPr>
                      <a:r>
                        <a:rPr lang="de-DE" sz="1600" dirty="0">
                          <a:solidFill>
                            <a:schemeClr val="tx2"/>
                          </a:solidFill>
                          <a:latin typeface="+mj-lt"/>
                        </a:rPr>
                        <a:t>Wie viele Klicks benötigt werden</a:t>
                      </a:r>
                    </a:p>
                    <a:p>
                      <a:pPr algn="l">
                        <a:lnSpc>
                          <a:spcPct val="100000"/>
                        </a:lnSpc>
                        <a:spcBef>
                          <a:spcPts val="600"/>
                        </a:spcBef>
                        <a:spcAft>
                          <a:spcPts val="0"/>
                        </a:spcAft>
                      </a:pPr>
                      <a:r>
                        <a:rPr lang="de-DE" sz="1600" dirty="0">
                          <a:solidFill>
                            <a:schemeClr val="tx2"/>
                          </a:solidFill>
                          <a:latin typeface="+mj-lt"/>
                        </a:rPr>
                        <a:t>Erster Klick</a:t>
                      </a:r>
                    </a:p>
                  </a:txBody>
                  <a:tcPr marL="68580" marR="68580" marT="0" marB="0">
                    <a:lnL w="12700" cap="flat" cmpd="sng" algn="ctr">
                      <a:solidFill>
                        <a:schemeClr val="tx1"/>
                      </a:solidFill>
                      <a:prstDash val="solid"/>
                      <a:round/>
                      <a:headEnd type="none" w="med" len="med"/>
                      <a:tailEnd type="none" w="med" len="med"/>
                    </a:lnL>
                  </a:tcPr>
                </a:tc>
                <a:tc>
                  <a:txBody>
                    <a:bodyPr/>
                    <a:lstStyle/>
                    <a:p>
                      <a:pPr algn="l">
                        <a:lnSpc>
                          <a:spcPct val="100000"/>
                        </a:lnSpc>
                        <a:spcBef>
                          <a:spcPts val="600"/>
                        </a:spcBef>
                        <a:spcAft>
                          <a:spcPts val="0"/>
                        </a:spcAft>
                      </a:pPr>
                      <a:r>
                        <a:rPr lang="de-DE" sz="1600" dirty="0">
                          <a:solidFill>
                            <a:schemeClr val="tx2"/>
                          </a:solidFill>
                          <a:effectLst/>
                        </a:rPr>
                        <a:t>✗</a:t>
                      </a:r>
                      <a:endParaRPr lang="de-DE" sz="160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386177510"/>
                  </a:ext>
                </a:extLst>
              </a:tr>
              <a:tr h="719580">
                <a:tc>
                  <a:txBody>
                    <a:bodyPr/>
                    <a:lstStyle/>
                    <a:p>
                      <a:pPr algn="just">
                        <a:lnSpc>
                          <a:spcPct val="150000"/>
                        </a:lnSpc>
                        <a:spcBef>
                          <a:spcPts val="600"/>
                        </a:spcBef>
                        <a:spcAft>
                          <a:spcPts val="0"/>
                        </a:spcAft>
                      </a:pPr>
                      <a:r>
                        <a:rPr lang="de-DE" b="0" i="1">
                          <a:solidFill>
                            <a:schemeClr val="tx2"/>
                          </a:solidFill>
                          <a:latin typeface="Barlow Condensed" panose="00000506000000000000" pitchFamily="2" charset="0"/>
                        </a:rPr>
                        <a:t>Zufriedenheit</a:t>
                      </a:r>
                    </a:p>
                  </a:txBody>
                  <a:tcPr marL="68580" marR="68580" marT="0" marB="0">
                    <a:lnR w="12700" cap="flat" cmpd="sng" algn="ctr">
                      <a:solidFill>
                        <a:schemeClr val="tx1"/>
                      </a:solidFill>
                      <a:prstDash val="solid"/>
                      <a:round/>
                      <a:headEnd type="none" w="med" len="med"/>
                      <a:tailEnd type="none" w="med" len="med"/>
                    </a:lnR>
                    <a:lnB>
                      <a:noFill/>
                    </a:lnB>
                  </a:tcPr>
                </a:tc>
                <a:tc>
                  <a:txBody>
                    <a:bodyPr/>
                    <a:lstStyle/>
                    <a:p>
                      <a:pPr algn="l">
                        <a:lnSpc>
                          <a:spcPct val="100000"/>
                        </a:lnSpc>
                        <a:spcBef>
                          <a:spcPts val="600"/>
                        </a:spcBef>
                        <a:spcAft>
                          <a:spcPts val="0"/>
                        </a:spcAft>
                      </a:pPr>
                      <a:r>
                        <a:rPr lang="de-DE" sz="1600" dirty="0">
                          <a:solidFill>
                            <a:schemeClr val="tx2"/>
                          </a:solidFill>
                          <a:latin typeface="+mj-lt"/>
                        </a:rPr>
                        <a:t>Bewertung in dem SUS-Fragebogen</a:t>
                      </a:r>
                    </a:p>
                  </a:txBody>
                  <a:tcPr marL="68580" marR="68580" marT="0" marB="0">
                    <a:lnL w="12700" cap="flat" cmpd="sng" algn="ctr">
                      <a:solidFill>
                        <a:schemeClr val="tx1"/>
                      </a:solidFill>
                      <a:prstDash val="solid"/>
                      <a:round/>
                      <a:headEnd type="none" w="med" len="med"/>
                      <a:tailEnd type="none" w="med" len="med"/>
                    </a:lnL>
                    <a:lnB>
                      <a:noFill/>
                    </a:lnB>
                  </a:tcPr>
                </a:tc>
                <a:tc>
                  <a:txBody>
                    <a:bodyPr/>
                    <a:lstStyle/>
                    <a:p>
                      <a:pPr algn="l">
                        <a:lnSpc>
                          <a:spcPct val="100000"/>
                        </a:lnSpc>
                        <a:spcBef>
                          <a:spcPts val="600"/>
                        </a:spcBef>
                        <a:spcAft>
                          <a:spcPts val="0"/>
                        </a:spcAft>
                      </a:pPr>
                      <a:r>
                        <a:rPr lang="de-DE" sz="1600" dirty="0">
                          <a:solidFill>
                            <a:schemeClr val="tx2"/>
                          </a:solidFill>
                          <a:latin typeface="+mj-lt"/>
                        </a:rPr>
                        <a:t>Kommentare während der Think-Aloud-Phase</a:t>
                      </a:r>
                    </a:p>
                    <a:p>
                      <a:pPr algn="l">
                        <a:lnSpc>
                          <a:spcPct val="100000"/>
                        </a:lnSpc>
                        <a:spcBef>
                          <a:spcPts val="600"/>
                        </a:spcBef>
                        <a:spcAft>
                          <a:spcPts val="0"/>
                        </a:spcAft>
                      </a:pPr>
                      <a:r>
                        <a:rPr lang="de-DE" sz="1600" dirty="0">
                          <a:solidFill>
                            <a:schemeClr val="tx2"/>
                          </a:solidFill>
                          <a:latin typeface="+mj-lt"/>
                        </a:rPr>
                        <a:t>Antworten der nachfolgenden Interviews</a:t>
                      </a:r>
                    </a:p>
                  </a:txBody>
                  <a:tcPr marL="68580" marR="68580" marT="0" marB="0">
                    <a:lnR w="12700" cap="flat" cmpd="sng" algn="ctr">
                      <a:noFill/>
                      <a:prstDash val="solid"/>
                      <a:round/>
                      <a:headEnd type="none" w="med" len="med"/>
                      <a:tailEnd type="none" w="med" len="med"/>
                    </a:lnR>
                    <a:lnB>
                      <a:noFill/>
                    </a:lnB>
                  </a:tcPr>
                </a:tc>
                <a:extLst>
                  <a:ext uri="{0D108BD9-81ED-4DB2-BD59-A6C34878D82A}">
                    <a16:rowId xmlns:a16="http://schemas.microsoft.com/office/drawing/2014/main" val="221599533"/>
                  </a:ext>
                </a:extLst>
              </a:tr>
              <a:tr h="1474532">
                <a:tc>
                  <a:txBody>
                    <a:bodyPr/>
                    <a:lstStyle/>
                    <a:p>
                      <a:pPr algn="just">
                        <a:lnSpc>
                          <a:spcPct val="150000"/>
                        </a:lnSpc>
                        <a:spcBef>
                          <a:spcPts val="600"/>
                        </a:spcBef>
                        <a:spcAft>
                          <a:spcPts val="0"/>
                        </a:spcAft>
                      </a:pPr>
                      <a:r>
                        <a:rPr lang="de-DE" b="0" i="1" dirty="0">
                          <a:solidFill>
                            <a:schemeClr val="tx2"/>
                          </a:solidFill>
                          <a:latin typeface="Barlow Condensed" panose="00000506000000000000" pitchFamily="2" charset="0"/>
                        </a:rPr>
                        <a:t>Erlernbarkeit</a:t>
                      </a: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Bef>
                          <a:spcPts val="600"/>
                        </a:spcBef>
                        <a:spcAft>
                          <a:spcPts val="0"/>
                        </a:spcAft>
                      </a:pPr>
                      <a:r>
                        <a:rPr lang="de-DE" sz="1600" dirty="0">
                          <a:solidFill>
                            <a:schemeClr val="tx2"/>
                          </a:solidFill>
                          <a:latin typeface="+mj-lt"/>
                        </a:rPr>
                        <a:t>Bewertung in dem SUS-Fragebogen</a:t>
                      </a: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Bef>
                          <a:spcPts val="600"/>
                        </a:spcBef>
                        <a:spcAft>
                          <a:spcPts val="0"/>
                        </a:spcAft>
                      </a:pPr>
                      <a:r>
                        <a:rPr lang="de-DE" sz="1600" dirty="0">
                          <a:solidFill>
                            <a:schemeClr val="tx2"/>
                          </a:solidFill>
                          <a:latin typeface="+mj-lt"/>
                        </a:rPr>
                        <a:t>Kommentare während der Think-Aloud-Phase</a:t>
                      </a:r>
                    </a:p>
                    <a:p>
                      <a:pPr algn="l">
                        <a:lnSpc>
                          <a:spcPct val="100000"/>
                        </a:lnSpc>
                        <a:spcBef>
                          <a:spcPts val="600"/>
                        </a:spcBef>
                        <a:spcAft>
                          <a:spcPts val="0"/>
                        </a:spcAft>
                      </a:pPr>
                      <a:r>
                        <a:rPr lang="de-DE" sz="1600" dirty="0">
                          <a:solidFill>
                            <a:schemeClr val="tx2"/>
                          </a:solidFill>
                          <a:latin typeface="+mj-lt"/>
                        </a:rPr>
                        <a:t>Beobachtete Probleme während des </a:t>
                      </a:r>
                      <a:r>
                        <a:rPr lang="de-DE" sz="1600" dirty="0" smtClean="0">
                          <a:solidFill>
                            <a:schemeClr val="tx2"/>
                          </a:solidFill>
                          <a:latin typeface="+mj-lt"/>
                        </a:rPr>
                        <a:t>Usability-Testings</a:t>
                      </a:r>
                    </a:p>
                    <a:p>
                      <a:pPr algn="l">
                        <a:lnSpc>
                          <a:spcPct val="100000"/>
                        </a:lnSpc>
                        <a:spcBef>
                          <a:spcPts val="600"/>
                        </a:spcBef>
                        <a:spcAft>
                          <a:spcPts val="0"/>
                        </a:spcAft>
                      </a:pPr>
                      <a:r>
                        <a:rPr lang="de-DE" sz="1600" dirty="0" smtClean="0">
                          <a:solidFill>
                            <a:schemeClr val="tx2"/>
                          </a:solidFill>
                          <a:latin typeface="+mj-lt"/>
                        </a:rPr>
                        <a:t>Antworten </a:t>
                      </a:r>
                      <a:r>
                        <a:rPr lang="de-DE" sz="1600" dirty="0">
                          <a:solidFill>
                            <a:schemeClr val="tx2"/>
                          </a:solidFill>
                          <a:latin typeface="+mj-lt"/>
                        </a:rPr>
                        <a:t>der nachfolgenden Interviews</a:t>
                      </a:r>
                    </a:p>
                  </a:txBody>
                  <a:tcPr marL="68580" marR="68580"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5650648"/>
                  </a:ext>
                </a:extLst>
              </a:tr>
            </a:tbl>
          </a:graphicData>
        </a:graphic>
      </p:graphicFrame>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Usability-Kriterien für die Auswertung</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7</a:t>
            </a:fld>
            <a:endParaRPr lang="de-DE"/>
          </a:p>
        </p:txBody>
      </p:sp>
    </p:spTree>
    <p:extLst>
      <p:ext uri="{BB962C8B-B14F-4D97-AF65-F5344CB8AC3E}">
        <p14:creationId xmlns:p14="http://schemas.microsoft.com/office/powerpoint/2010/main" val="3939282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vert="horz" lIns="91440" tIns="45720" rIns="91440" bIns="45720" rtlCol="0" anchor="t">
            <a:normAutofit/>
          </a:bodyPr>
          <a:lstStyle/>
          <a:p>
            <a:pPr>
              <a:lnSpc>
                <a:spcPct val="114000"/>
              </a:lnSpc>
            </a:pPr>
            <a:r>
              <a:rPr lang="de-DE" dirty="0" smtClean="0">
                <a:latin typeface="+mj-lt"/>
                <a:cs typeface="Calibri" panose="020F0502020204030204"/>
              </a:rPr>
              <a:t>Ausarbeitung und Formulierung eines validen Aufgabenszenarios</a:t>
            </a:r>
          </a:p>
          <a:p>
            <a:pPr lvl="1">
              <a:lnSpc>
                <a:spcPct val="114000"/>
              </a:lnSpc>
            </a:pPr>
            <a:r>
              <a:rPr lang="de-DE" dirty="0" smtClean="0">
                <a:latin typeface="+mj-lt"/>
                <a:cs typeface="Calibri" panose="020F0502020204030204"/>
              </a:rPr>
              <a:t>Mit Hilfe von Personen aus der Praxis</a:t>
            </a:r>
          </a:p>
          <a:p>
            <a:pPr lvl="1">
              <a:lnSpc>
                <a:spcPct val="114000"/>
              </a:lnSpc>
            </a:pPr>
            <a:endParaRPr lang="de-DE" dirty="0" smtClean="0">
              <a:latin typeface="+mj-lt"/>
              <a:cs typeface="Calibri" panose="020F0502020204030204"/>
            </a:endParaRPr>
          </a:p>
          <a:p>
            <a:pPr marL="514350" lvl="0" indent="-514350">
              <a:buFont typeface="+mj-lt"/>
              <a:buAutoNum type="arabicPeriod"/>
            </a:pPr>
            <a:r>
              <a:rPr lang="de-DE" sz="2400" dirty="0" smtClean="0">
                <a:latin typeface="+mj-lt"/>
              </a:rPr>
              <a:t>Navigation zu einem Kurs im Magazin und diesem Beitreten</a:t>
            </a:r>
            <a:endParaRPr lang="de-DE" sz="2400" dirty="0">
              <a:latin typeface="+mj-lt"/>
            </a:endParaRPr>
          </a:p>
          <a:p>
            <a:pPr marL="514350" lvl="0" indent="-514350">
              <a:buFont typeface="+mj-lt"/>
              <a:buAutoNum type="arabicPeriod"/>
            </a:pPr>
            <a:r>
              <a:rPr lang="de-DE" sz="2400" dirty="0" smtClean="0">
                <a:latin typeface="+mj-lt"/>
              </a:rPr>
              <a:t>Übung im Kurs erstellen</a:t>
            </a:r>
            <a:endParaRPr lang="de-DE" sz="2400" dirty="0">
              <a:latin typeface="+mj-lt"/>
            </a:endParaRPr>
          </a:p>
          <a:p>
            <a:pPr marL="514350" lvl="0" indent="-514350">
              <a:buFont typeface="+mj-lt"/>
              <a:buAutoNum type="arabicPeriod"/>
            </a:pPr>
            <a:r>
              <a:rPr lang="de-DE" sz="2400" dirty="0" smtClean="0">
                <a:latin typeface="+mj-lt"/>
              </a:rPr>
              <a:t>Einstellungen auf Automatisch Bestanden stellen</a:t>
            </a:r>
            <a:endParaRPr lang="de-DE" sz="2400" dirty="0">
              <a:latin typeface="+mj-lt"/>
            </a:endParaRPr>
          </a:p>
          <a:p>
            <a:pPr marL="514350" lvl="0" indent="-514350">
              <a:buFont typeface="+mj-lt"/>
              <a:buAutoNum type="arabicPeriod"/>
            </a:pPr>
            <a:r>
              <a:rPr lang="de-DE" sz="2400" dirty="0" smtClean="0">
                <a:latin typeface="+mj-lt"/>
              </a:rPr>
              <a:t>Übungseinheit erstellen mit festem Abgabetermin </a:t>
            </a:r>
          </a:p>
          <a:p>
            <a:pPr marL="514350" lvl="0" indent="-514350">
              <a:buFont typeface="+mj-lt"/>
              <a:buAutoNum type="arabicPeriod"/>
            </a:pPr>
            <a:r>
              <a:rPr lang="de-DE" sz="2400" dirty="0" smtClean="0">
                <a:latin typeface="+mj-lt"/>
              </a:rPr>
              <a:t>Testen durch Teilnahme an der Übung </a:t>
            </a:r>
          </a:p>
          <a:p>
            <a:pPr marL="514350" lvl="0" indent="-514350">
              <a:buFont typeface="+mj-lt"/>
              <a:buAutoNum type="arabicPeriod"/>
            </a:pPr>
            <a:r>
              <a:rPr lang="de-DE" sz="2400" dirty="0" smtClean="0">
                <a:latin typeface="+mj-lt"/>
              </a:rPr>
              <a:t>Zurück zum Kurs navigieren und diesen zu den Favoriten hinzufügen.</a:t>
            </a:r>
            <a:endParaRPr lang="de-DE" sz="2400" dirty="0">
              <a:latin typeface="+mj-lt"/>
            </a:endParaRPr>
          </a:p>
          <a:p>
            <a:pPr>
              <a:lnSpc>
                <a:spcPct val="114000"/>
              </a:lnSpc>
            </a:pPr>
            <a:endParaRPr lang="de-DE" dirty="0" smtClean="0">
              <a:latin typeface="+mj-lt"/>
              <a:cs typeface="Calibri" panose="020F0502020204030204"/>
            </a:endParaRPr>
          </a:p>
          <a:p>
            <a:pPr lvl="1">
              <a:lnSpc>
                <a:spcPct val="114000"/>
              </a:lnSpc>
            </a:pPr>
            <a:endParaRPr lang="de-DE" dirty="0">
              <a:latin typeface="+mj-lt"/>
              <a:cs typeface="Calibri" panose="020F0502020204030204"/>
            </a:endParaRPr>
          </a:p>
        </p:txBody>
      </p:sp>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Aufgabenszenario</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8</a:t>
            </a:fld>
            <a:endParaRPr lang="de-DE"/>
          </a:p>
        </p:txBody>
      </p:sp>
    </p:spTree>
    <p:extLst>
      <p:ext uri="{BB962C8B-B14F-4D97-AF65-F5344CB8AC3E}">
        <p14:creationId xmlns:p14="http://schemas.microsoft.com/office/powerpoint/2010/main" val="294085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Inhaltsplatzhalter 7"/>
          <p:cNvGraphicFramePr>
            <a:graphicFrameLocks noGrp="1"/>
          </p:cNvGraphicFramePr>
          <p:nvPr>
            <p:ph idx="1"/>
            <p:extLst>
              <p:ext uri="{D42A27DB-BD31-4B8C-83A1-F6EECF244321}">
                <p14:modId xmlns:p14="http://schemas.microsoft.com/office/powerpoint/2010/main" val="4154906014"/>
              </p:ext>
            </p:extLst>
          </p:nvPr>
        </p:nvGraphicFramePr>
        <p:xfrm>
          <a:off x="451448" y="1690686"/>
          <a:ext cx="10950003" cy="4392000"/>
        </p:xfrm>
        <a:graphic>
          <a:graphicData uri="http://schemas.openxmlformats.org/drawingml/2006/table">
            <a:tbl>
              <a:tblPr firstRow="1" firstCol="1" bandRow="1">
                <a:tableStyleId>{9D7B26C5-4107-4FEC-AEDC-1716B250A1EF}</a:tableStyleId>
              </a:tblPr>
              <a:tblGrid>
                <a:gridCol w="3650001">
                  <a:extLst>
                    <a:ext uri="{9D8B030D-6E8A-4147-A177-3AD203B41FA5}">
                      <a16:colId xmlns:a16="http://schemas.microsoft.com/office/drawing/2014/main" val="3471441235"/>
                    </a:ext>
                  </a:extLst>
                </a:gridCol>
                <a:gridCol w="3650001">
                  <a:extLst>
                    <a:ext uri="{9D8B030D-6E8A-4147-A177-3AD203B41FA5}">
                      <a16:colId xmlns:a16="http://schemas.microsoft.com/office/drawing/2014/main" val="2097630217"/>
                    </a:ext>
                  </a:extLst>
                </a:gridCol>
                <a:gridCol w="3650001">
                  <a:extLst>
                    <a:ext uri="{9D8B030D-6E8A-4147-A177-3AD203B41FA5}">
                      <a16:colId xmlns:a16="http://schemas.microsoft.com/office/drawing/2014/main" val="2602092588"/>
                    </a:ext>
                  </a:extLst>
                </a:gridCol>
              </a:tblGrid>
              <a:tr h="288000">
                <a:tc>
                  <a:txBody>
                    <a:bodyPr/>
                    <a:lstStyle/>
                    <a:p>
                      <a:pPr algn="l">
                        <a:lnSpc>
                          <a:spcPct val="107000"/>
                        </a:lnSpc>
                        <a:spcBef>
                          <a:spcPts val="600"/>
                        </a:spcBef>
                        <a:spcAft>
                          <a:spcPts val="800"/>
                        </a:spcAft>
                      </a:pPr>
                      <a:r>
                        <a:rPr lang="de-DE" sz="1600" b="1" i="0" dirty="0">
                          <a:solidFill>
                            <a:schemeClr val="tx2"/>
                          </a:solidFill>
                          <a:effectLst/>
                          <a:latin typeface="Barlow Condensed" panose="00000506000000000000" pitchFamily="2" charset="0"/>
                          <a:ea typeface="Times New Roman" panose="02020603050405020304" pitchFamily="18" charset="0"/>
                        </a:rPr>
                        <a:t>Gruppe</a:t>
                      </a:r>
                      <a:endParaRPr lang="de-DE" sz="1600" i="0" dirty="0">
                        <a:solidFill>
                          <a:schemeClr val="tx2"/>
                        </a:solidFill>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07000"/>
                        </a:lnSpc>
                        <a:spcBef>
                          <a:spcPts val="600"/>
                        </a:spcBef>
                        <a:spcAft>
                          <a:spcPts val="800"/>
                        </a:spcAft>
                      </a:pPr>
                      <a:r>
                        <a:rPr lang="de-DE" sz="1600" b="1" i="1" dirty="0">
                          <a:solidFill>
                            <a:schemeClr val="tx2"/>
                          </a:solidFill>
                          <a:effectLst/>
                          <a:latin typeface="Barlow Condensed" panose="00000506000000000000" pitchFamily="2" charset="0"/>
                          <a:ea typeface="Times New Roman" panose="02020603050405020304" pitchFamily="18" charset="0"/>
                        </a:rPr>
                        <a:t>Experimentalgruppe</a:t>
                      </a:r>
                      <a:endParaRPr lang="de-DE" sz="1600" dirty="0">
                        <a:solidFill>
                          <a:schemeClr val="tx2"/>
                        </a:solidFill>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tc>
                  <a:txBody>
                    <a:bodyPr/>
                    <a:lstStyle/>
                    <a:p>
                      <a:pPr algn="l">
                        <a:lnSpc>
                          <a:spcPct val="107000"/>
                        </a:lnSpc>
                        <a:spcBef>
                          <a:spcPts val="600"/>
                        </a:spcBef>
                        <a:spcAft>
                          <a:spcPts val="800"/>
                        </a:spcAft>
                      </a:pPr>
                      <a:r>
                        <a:rPr lang="de-DE" sz="1600" b="1" i="1" dirty="0">
                          <a:solidFill>
                            <a:schemeClr val="tx2"/>
                          </a:solidFill>
                          <a:effectLst/>
                          <a:latin typeface="Barlow Condensed" panose="00000506000000000000" pitchFamily="2" charset="0"/>
                          <a:ea typeface="Times New Roman" panose="02020603050405020304" pitchFamily="18" charset="0"/>
                        </a:rPr>
                        <a:t>Kontrollgruppe</a:t>
                      </a:r>
                      <a:endParaRPr lang="de-DE" sz="1600" dirty="0">
                        <a:solidFill>
                          <a:schemeClr val="tx2"/>
                        </a:solidFill>
                        <a:effectLst/>
                        <a:latin typeface="Barlow Condensed" panose="00000506000000000000" pitchFamily="2" charset="0"/>
                        <a:ea typeface="Times New Roman" panose="02020603050405020304" pitchFamily="18" charset="0"/>
                      </a:endParaRPr>
                    </a:p>
                  </a:txBody>
                  <a:tcPr marL="68580" marR="68580" marT="0" marB="0" anchor="ctr">
                    <a:lnT w="12700" cap="flat" cmpd="sng" algn="ctr">
                      <a:noFill/>
                      <a:prstDash val="solid"/>
                      <a:round/>
                      <a:headEnd type="none" w="med" len="med"/>
                      <a:tailEnd type="none" w="med" len="med"/>
                    </a:lnT>
                  </a:tcPr>
                </a:tc>
                <a:extLst>
                  <a:ext uri="{0D108BD9-81ED-4DB2-BD59-A6C34878D82A}">
                    <a16:rowId xmlns:a16="http://schemas.microsoft.com/office/drawing/2014/main" val="2899428677"/>
                  </a:ext>
                </a:extLst>
              </a:tr>
              <a:tr h="684000">
                <a:tc>
                  <a:txBody>
                    <a:bodyPr/>
                    <a:lstStyle/>
                    <a:p>
                      <a:pPr algn="l">
                        <a:lnSpc>
                          <a:spcPct val="107000"/>
                        </a:lnSpc>
                        <a:spcBef>
                          <a:spcPts val="600"/>
                        </a:spcBef>
                        <a:spcAft>
                          <a:spcPts val="800"/>
                        </a:spcAft>
                      </a:pPr>
                      <a:r>
                        <a:rPr lang="de-DE" sz="1600" b="0" i="1" dirty="0">
                          <a:solidFill>
                            <a:schemeClr val="tx2"/>
                          </a:solidFill>
                          <a:effectLst/>
                          <a:latin typeface="Barlow Condensed" panose="00000506000000000000" pitchFamily="2" charset="0"/>
                          <a:ea typeface="Times New Roman" panose="02020603050405020304" pitchFamily="18" charset="0"/>
                        </a:rPr>
                        <a:t>Durschnitt erfolgreiche Bearbeitung</a:t>
                      </a:r>
                      <a:endParaRPr lang="de-DE" sz="1600" b="0" dirty="0">
                        <a:solidFill>
                          <a:schemeClr val="tx2"/>
                        </a:solidFill>
                        <a:effectLst/>
                        <a:latin typeface="Barlow Condensed" panose="00000506000000000000" pitchFamily="2"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l">
                        <a:lnSpc>
                          <a:spcPct val="107000"/>
                        </a:lnSpc>
                        <a:spcBef>
                          <a:spcPts val="600"/>
                        </a:spcBef>
                        <a:spcAft>
                          <a:spcPts val="800"/>
                        </a:spcAft>
                      </a:pPr>
                      <a:r>
                        <a:rPr lang="de-DE" sz="1600" dirty="0">
                          <a:solidFill>
                            <a:schemeClr val="tx2"/>
                          </a:solidFill>
                          <a:effectLst/>
                          <a:latin typeface="+mj-lt"/>
                          <a:ea typeface="Times New Roman" panose="02020603050405020304" pitchFamily="18" charset="0"/>
                        </a:rPr>
                        <a:t>100 %</a:t>
                      </a:r>
                    </a:p>
                  </a:txBody>
                  <a:tcPr marL="68580" marR="68580" marT="0" marB="0">
                    <a:lnL w="12700" cap="flat" cmpd="sng" algn="ctr">
                      <a:solidFill>
                        <a:schemeClr val="tx1"/>
                      </a:solidFill>
                      <a:prstDash val="solid"/>
                      <a:round/>
                      <a:headEnd type="none" w="med" len="med"/>
                      <a:tailEnd type="none" w="med" len="med"/>
                    </a:lnL>
                  </a:tcPr>
                </a:tc>
                <a:tc>
                  <a:txBody>
                    <a:bodyPr/>
                    <a:lstStyle/>
                    <a:p>
                      <a:pPr algn="l">
                        <a:lnSpc>
                          <a:spcPct val="107000"/>
                        </a:lnSpc>
                        <a:spcBef>
                          <a:spcPts val="600"/>
                        </a:spcBef>
                        <a:spcAft>
                          <a:spcPts val="800"/>
                        </a:spcAft>
                      </a:pPr>
                      <a:r>
                        <a:rPr lang="de-DE" sz="1600" dirty="0">
                          <a:solidFill>
                            <a:schemeClr val="tx2"/>
                          </a:solidFill>
                          <a:effectLst/>
                          <a:latin typeface="+mj-lt"/>
                          <a:ea typeface="Times New Roman" panose="02020603050405020304" pitchFamily="18" charset="0"/>
                        </a:rPr>
                        <a:t>84 %</a:t>
                      </a: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338759938"/>
                  </a:ext>
                </a:extLst>
              </a:tr>
              <a:tr h="684000">
                <a:tc>
                  <a:txBody>
                    <a:bodyPr/>
                    <a:lstStyle/>
                    <a:p>
                      <a:pPr algn="l">
                        <a:lnSpc>
                          <a:spcPct val="107000"/>
                        </a:lnSpc>
                        <a:spcBef>
                          <a:spcPts val="600"/>
                        </a:spcBef>
                        <a:spcAft>
                          <a:spcPts val="800"/>
                        </a:spcAft>
                      </a:pPr>
                      <a:r>
                        <a:rPr lang="de-DE" sz="1600" b="0" i="1">
                          <a:solidFill>
                            <a:schemeClr val="tx2"/>
                          </a:solidFill>
                          <a:effectLst/>
                          <a:latin typeface="Barlow Condensed" panose="00000506000000000000" pitchFamily="2" charset="0"/>
                          <a:ea typeface="Times New Roman" panose="02020603050405020304" pitchFamily="18" charset="0"/>
                        </a:rPr>
                        <a:t>Durchschnitt benötigte Zeit insgesamt</a:t>
                      </a:r>
                      <a:endParaRPr lang="de-DE" sz="1600" b="0">
                        <a:solidFill>
                          <a:schemeClr val="tx2"/>
                        </a:solidFill>
                        <a:effectLst/>
                        <a:latin typeface="Barlow Condensed" panose="00000506000000000000" pitchFamily="2"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l">
                        <a:lnSpc>
                          <a:spcPct val="107000"/>
                        </a:lnSpc>
                        <a:spcBef>
                          <a:spcPts val="600"/>
                        </a:spcBef>
                        <a:spcAft>
                          <a:spcPts val="800"/>
                        </a:spcAft>
                      </a:pPr>
                      <a:r>
                        <a:rPr lang="de-DE" sz="1600">
                          <a:solidFill>
                            <a:schemeClr val="tx2"/>
                          </a:solidFill>
                          <a:effectLst/>
                          <a:latin typeface="+mj-lt"/>
                          <a:ea typeface="Times New Roman" panose="02020603050405020304" pitchFamily="18" charset="0"/>
                        </a:rPr>
                        <a:t>7:26 min</a:t>
                      </a:r>
                    </a:p>
                  </a:txBody>
                  <a:tcPr marL="68580" marR="68580" marT="0" marB="0">
                    <a:lnL w="12700" cap="flat" cmpd="sng" algn="ctr">
                      <a:solidFill>
                        <a:schemeClr val="tx1"/>
                      </a:solidFill>
                      <a:prstDash val="solid"/>
                      <a:round/>
                      <a:headEnd type="none" w="med" len="med"/>
                      <a:tailEnd type="none" w="med" len="med"/>
                    </a:lnL>
                  </a:tcPr>
                </a:tc>
                <a:tc>
                  <a:txBody>
                    <a:bodyPr/>
                    <a:lstStyle/>
                    <a:p>
                      <a:pPr algn="l">
                        <a:lnSpc>
                          <a:spcPct val="107000"/>
                        </a:lnSpc>
                        <a:spcBef>
                          <a:spcPts val="600"/>
                        </a:spcBef>
                        <a:spcAft>
                          <a:spcPts val="800"/>
                        </a:spcAft>
                      </a:pPr>
                      <a:r>
                        <a:rPr lang="de-DE" sz="1600" dirty="0">
                          <a:solidFill>
                            <a:schemeClr val="tx2"/>
                          </a:solidFill>
                          <a:effectLst/>
                          <a:latin typeface="+mj-lt"/>
                          <a:ea typeface="Times New Roman" panose="02020603050405020304" pitchFamily="18" charset="0"/>
                        </a:rPr>
                        <a:t>9:35 min</a:t>
                      </a:r>
                    </a:p>
                  </a:txBody>
                  <a:tcPr marL="68580" marR="68580" marT="0" marB="0">
                    <a:lnR w="12700" cap="flat" cmpd="sng" algn="ctr">
                      <a:noFill/>
                      <a:prstDash val="solid"/>
                      <a:round/>
                      <a:headEnd type="none" w="med" len="med"/>
                      <a:tailEnd type="none" w="med" len="med"/>
                    </a:lnR>
                  </a:tcPr>
                </a:tc>
                <a:extLst>
                  <a:ext uri="{0D108BD9-81ED-4DB2-BD59-A6C34878D82A}">
                    <a16:rowId xmlns:a16="http://schemas.microsoft.com/office/drawing/2014/main" val="2386177510"/>
                  </a:ext>
                </a:extLst>
              </a:tr>
              <a:tr h="684000">
                <a:tc>
                  <a:txBody>
                    <a:bodyPr/>
                    <a:lstStyle/>
                    <a:p>
                      <a:pPr algn="l">
                        <a:lnSpc>
                          <a:spcPct val="107000"/>
                        </a:lnSpc>
                        <a:spcBef>
                          <a:spcPts val="600"/>
                        </a:spcBef>
                        <a:spcAft>
                          <a:spcPts val="800"/>
                        </a:spcAft>
                      </a:pPr>
                      <a:r>
                        <a:rPr lang="de-DE" sz="1600" b="0" i="1">
                          <a:solidFill>
                            <a:schemeClr val="tx2"/>
                          </a:solidFill>
                          <a:effectLst/>
                          <a:latin typeface="Barlow Condensed" panose="00000506000000000000" pitchFamily="2" charset="0"/>
                          <a:ea typeface="Times New Roman" panose="02020603050405020304" pitchFamily="18" charset="0"/>
                        </a:rPr>
                        <a:t>Durchschnitt benötigte Zeit in ILIAS</a:t>
                      </a:r>
                      <a:endParaRPr lang="de-DE" sz="1600" b="0">
                        <a:solidFill>
                          <a:schemeClr val="tx2"/>
                        </a:solidFill>
                        <a:effectLst/>
                        <a:latin typeface="Barlow Condensed" panose="00000506000000000000" pitchFamily="2"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a:noFill/>
                    </a:lnB>
                  </a:tcPr>
                </a:tc>
                <a:tc>
                  <a:txBody>
                    <a:bodyPr/>
                    <a:lstStyle/>
                    <a:p>
                      <a:pPr algn="l">
                        <a:lnSpc>
                          <a:spcPct val="107000"/>
                        </a:lnSpc>
                        <a:spcBef>
                          <a:spcPts val="600"/>
                        </a:spcBef>
                        <a:spcAft>
                          <a:spcPts val="800"/>
                        </a:spcAft>
                      </a:pPr>
                      <a:r>
                        <a:rPr lang="de-DE" sz="1600" dirty="0">
                          <a:solidFill>
                            <a:schemeClr val="tx2"/>
                          </a:solidFill>
                          <a:effectLst/>
                          <a:latin typeface="+mj-lt"/>
                          <a:ea typeface="Times New Roman" panose="02020603050405020304" pitchFamily="18" charset="0"/>
                        </a:rPr>
                        <a:t>5:23 min</a:t>
                      </a:r>
                    </a:p>
                  </a:txBody>
                  <a:tcPr marL="68580" marR="68580" marT="0" marB="0">
                    <a:lnL w="12700" cap="flat" cmpd="sng" algn="ctr">
                      <a:solidFill>
                        <a:schemeClr val="tx1"/>
                      </a:solidFill>
                      <a:prstDash val="solid"/>
                      <a:round/>
                      <a:headEnd type="none" w="med" len="med"/>
                      <a:tailEnd type="none" w="med" len="med"/>
                    </a:lnL>
                    <a:lnB>
                      <a:noFill/>
                    </a:lnB>
                  </a:tcPr>
                </a:tc>
                <a:tc>
                  <a:txBody>
                    <a:bodyPr/>
                    <a:lstStyle/>
                    <a:p>
                      <a:pPr algn="l">
                        <a:lnSpc>
                          <a:spcPct val="107000"/>
                        </a:lnSpc>
                        <a:spcBef>
                          <a:spcPts val="600"/>
                        </a:spcBef>
                        <a:spcAft>
                          <a:spcPts val="800"/>
                        </a:spcAft>
                      </a:pPr>
                      <a:r>
                        <a:rPr lang="de-DE" sz="1600">
                          <a:solidFill>
                            <a:schemeClr val="tx2"/>
                          </a:solidFill>
                          <a:effectLst/>
                          <a:latin typeface="+mj-lt"/>
                          <a:ea typeface="Times New Roman" panose="02020603050405020304" pitchFamily="18" charset="0"/>
                        </a:rPr>
                        <a:t>9:35 min</a:t>
                      </a:r>
                    </a:p>
                  </a:txBody>
                  <a:tcPr marL="68580" marR="68580" marT="0" marB="0">
                    <a:lnR w="12700" cap="flat" cmpd="sng" algn="ctr">
                      <a:noFill/>
                      <a:prstDash val="solid"/>
                      <a:round/>
                      <a:headEnd type="none" w="med" len="med"/>
                      <a:tailEnd type="none" w="med" len="med"/>
                    </a:lnR>
                    <a:lnB>
                      <a:noFill/>
                    </a:lnB>
                  </a:tcPr>
                </a:tc>
                <a:extLst>
                  <a:ext uri="{0D108BD9-81ED-4DB2-BD59-A6C34878D82A}">
                    <a16:rowId xmlns:a16="http://schemas.microsoft.com/office/drawing/2014/main" val="221599533"/>
                  </a:ext>
                </a:extLst>
              </a:tr>
              <a:tr h="684000">
                <a:tc>
                  <a:txBody>
                    <a:bodyPr/>
                    <a:lstStyle/>
                    <a:p>
                      <a:pPr algn="l">
                        <a:lnSpc>
                          <a:spcPct val="107000"/>
                        </a:lnSpc>
                        <a:spcBef>
                          <a:spcPts val="600"/>
                        </a:spcBef>
                        <a:spcAft>
                          <a:spcPts val="800"/>
                        </a:spcAft>
                      </a:pPr>
                      <a:r>
                        <a:rPr lang="de-DE" sz="1600" b="0" i="1" dirty="0">
                          <a:solidFill>
                            <a:schemeClr val="tx2"/>
                          </a:solidFill>
                          <a:effectLst/>
                          <a:latin typeface="Barlow Condensed" panose="00000506000000000000" pitchFamily="2" charset="0"/>
                          <a:ea typeface="Times New Roman" panose="02020603050405020304" pitchFamily="18" charset="0"/>
                        </a:rPr>
                        <a:t>Durschnitt Anzahl Klicks insgesamt</a:t>
                      </a:r>
                      <a:endParaRPr lang="de-DE" sz="1600" b="0" dirty="0">
                        <a:solidFill>
                          <a:schemeClr val="tx2"/>
                        </a:solidFill>
                        <a:effectLst/>
                        <a:latin typeface="Barlow Condensed" panose="00000506000000000000" pitchFamily="2" charset="0"/>
                        <a:ea typeface="Times New Roman" panose="02020603050405020304" pitchFamily="18" charset="0"/>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solidFill>
                            <a:schemeClr val="tx2"/>
                          </a:solidFill>
                          <a:effectLst/>
                          <a:latin typeface="+mj-lt"/>
                          <a:ea typeface="Times New Roman" panose="02020603050405020304" pitchFamily="18" charset="0"/>
                        </a:rPr>
                        <a:t>76,2</a:t>
                      </a: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solidFill>
                            <a:schemeClr val="tx2"/>
                          </a:solidFill>
                          <a:effectLst/>
                          <a:latin typeface="+mj-lt"/>
                          <a:ea typeface="Times New Roman" panose="02020603050405020304" pitchFamily="18" charset="0"/>
                        </a:rPr>
                        <a:t>67,8</a:t>
                      </a:r>
                    </a:p>
                  </a:txBody>
                  <a:tcPr marL="68580" marR="68580"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5650648"/>
                  </a:ext>
                </a:extLst>
              </a:tr>
              <a:tr h="684000">
                <a:tc>
                  <a:txBody>
                    <a:bodyPr/>
                    <a:lstStyle/>
                    <a:p>
                      <a:pPr algn="l">
                        <a:lnSpc>
                          <a:spcPct val="107000"/>
                        </a:lnSpc>
                        <a:spcBef>
                          <a:spcPts val="600"/>
                        </a:spcBef>
                        <a:spcAft>
                          <a:spcPts val="800"/>
                        </a:spcAft>
                      </a:pPr>
                      <a:r>
                        <a:rPr lang="de-DE" sz="1600" b="0" i="1">
                          <a:solidFill>
                            <a:schemeClr val="tx2"/>
                          </a:solidFill>
                          <a:effectLst/>
                          <a:latin typeface="Barlow Condensed" panose="00000506000000000000" pitchFamily="2" charset="0"/>
                          <a:ea typeface="Times New Roman" panose="02020603050405020304" pitchFamily="18" charset="0"/>
                        </a:rPr>
                        <a:t>Durschnitt Anzahl Klicks in ILIAS</a:t>
                      </a:r>
                      <a:endParaRPr lang="de-DE" sz="1600" b="0">
                        <a:solidFill>
                          <a:schemeClr val="tx2"/>
                        </a:solidFill>
                        <a:effectLst/>
                        <a:latin typeface="Barlow Condensed" panose="00000506000000000000" pitchFamily="2" charset="0"/>
                        <a:ea typeface="Times New Roman" panose="02020603050405020304" pitchFamily="18" charset="0"/>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solidFill>
                            <a:schemeClr val="tx2"/>
                          </a:solidFill>
                          <a:effectLst/>
                          <a:latin typeface="+mj-lt"/>
                          <a:ea typeface="Times New Roman" panose="02020603050405020304" pitchFamily="18" charset="0"/>
                        </a:rPr>
                        <a:t>42,2</a:t>
                      </a: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solidFill>
                            <a:schemeClr val="tx2"/>
                          </a:solidFill>
                          <a:effectLst/>
                          <a:latin typeface="+mj-lt"/>
                          <a:ea typeface="Times New Roman" panose="02020603050405020304" pitchFamily="18" charset="0"/>
                        </a:rPr>
                        <a:t>67,8</a:t>
                      </a:r>
                    </a:p>
                  </a:txBody>
                  <a:tcPr marL="68580" marR="68580"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87075758"/>
                  </a:ext>
                </a:extLst>
              </a:tr>
              <a:tr h="684000">
                <a:tc>
                  <a:txBody>
                    <a:bodyPr/>
                    <a:lstStyle/>
                    <a:p>
                      <a:pPr algn="l">
                        <a:lnSpc>
                          <a:spcPct val="107000"/>
                        </a:lnSpc>
                        <a:spcBef>
                          <a:spcPts val="600"/>
                        </a:spcBef>
                        <a:spcAft>
                          <a:spcPts val="800"/>
                        </a:spcAft>
                      </a:pPr>
                      <a:r>
                        <a:rPr lang="de-DE" sz="1600" b="0" i="1" dirty="0">
                          <a:solidFill>
                            <a:schemeClr val="tx2"/>
                          </a:solidFill>
                          <a:effectLst/>
                          <a:latin typeface="Barlow Condensed" panose="00000506000000000000" pitchFamily="2" charset="0"/>
                          <a:ea typeface="Times New Roman" panose="02020603050405020304" pitchFamily="18" charset="0"/>
                        </a:rPr>
                        <a:t>Durschnitt Erster Klick</a:t>
                      </a:r>
                      <a:endParaRPr lang="de-DE" sz="1600" b="0" dirty="0">
                        <a:solidFill>
                          <a:schemeClr val="tx2"/>
                        </a:solidFill>
                        <a:effectLst/>
                        <a:latin typeface="Barlow Condensed" panose="00000506000000000000" pitchFamily="2" charset="0"/>
                        <a:ea typeface="Times New Roman" panose="02020603050405020304" pitchFamily="18" charset="0"/>
                      </a:endParaRPr>
                    </a:p>
                  </a:txBody>
                  <a:tcPr marL="68580" marR="6858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a:solidFill>
                            <a:schemeClr val="tx2"/>
                          </a:solidFill>
                          <a:effectLst/>
                          <a:latin typeface="+mj-lt"/>
                          <a:ea typeface="Times New Roman" panose="02020603050405020304" pitchFamily="18" charset="0"/>
                        </a:rPr>
                        <a:t>100 %</a:t>
                      </a:r>
                    </a:p>
                  </a:txBody>
                  <a:tcPr marL="68580" marR="6858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7000"/>
                        </a:lnSpc>
                        <a:spcBef>
                          <a:spcPts val="600"/>
                        </a:spcBef>
                        <a:spcAft>
                          <a:spcPts val="800"/>
                        </a:spcAft>
                      </a:pPr>
                      <a:r>
                        <a:rPr lang="de-DE" sz="1600" dirty="0">
                          <a:solidFill>
                            <a:schemeClr val="tx2"/>
                          </a:solidFill>
                          <a:effectLst/>
                          <a:latin typeface="+mj-lt"/>
                          <a:ea typeface="Times New Roman" panose="02020603050405020304" pitchFamily="18" charset="0"/>
                        </a:rPr>
                        <a:t>20 %</a:t>
                      </a:r>
                    </a:p>
                  </a:txBody>
                  <a:tcPr marL="68580" marR="68580" marT="0" marB="0">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97580708"/>
                  </a:ext>
                </a:extLst>
              </a:tr>
            </a:tbl>
          </a:graphicData>
        </a:graphic>
      </p:graphicFrame>
      <p:sp>
        <p:nvSpPr>
          <p:cNvPr id="3" name="Titel 2"/>
          <p:cNvSpPr>
            <a:spLocks noGrp="1"/>
          </p:cNvSpPr>
          <p:nvPr>
            <p:ph type="title"/>
          </p:nvPr>
        </p:nvSpPr>
        <p:spPr/>
        <p:txBody>
          <a:bodyPr>
            <a:normAutofit/>
          </a:bodyPr>
          <a:lstStyle/>
          <a:p>
            <a:r>
              <a:rPr lang="de-DE" sz="4000" dirty="0" smtClean="0">
                <a:latin typeface="Barlow Condensed Medium" panose="00000606000000000000" pitchFamily="2" charset="0"/>
              </a:rPr>
              <a:t>Auswertung Usability-Test</a:t>
            </a:r>
            <a:endParaRPr lang="de-DE" sz="4000" dirty="0">
              <a:latin typeface="Barlow Condensed Medium" panose="00000606000000000000" pitchFamily="2" charset="0"/>
            </a:endParaRPr>
          </a:p>
        </p:txBody>
      </p:sp>
      <p:sp>
        <p:nvSpPr>
          <p:cNvPr id="5" name="Fußzeilenplatzhalter 3"/>
          <p:cNvSpPr>
            <a:spLocks noGrp="1"/>
          </p:cNvSpPr>
          <p:nvPr>
            <p:ph type="ftr" sz="quarter" idx="11"/>
          </p:nvPr>
        </p:nvSpPr>
        <p:spPr>
          <a:xfrm>
            <a:off x="1547446" y="6293643"/>
            <a:ext cx="9097108" cy="564357"/>
          </a:xfrm>
        </p:spPr>
        <p:txBody>
          <a:bodyPr/>
          <a:lstStyle/>
          <a:p>
            <a:r>
              <a:rPr lang="de-DE" sz="1400" smtClean="0">
                <a:latin typeface="+mj-lt"/>
              </a:rPr>
              <a:t>Matthias Becker (HSBI) | ILIAS-NRW-Community Treffen</a:t>
            </a:r>
            <a:endParaRPr lang="de-DE" sz="1400" dirty="0">
              <a:latin typeface="+mj-lt"/>
            </a:endParaRPr>
          </a:p>
        </p:txBody>
      </p:sp>
      <p:pic>
        <p:nvPicPr>
          <p:cNvPr id="6" name="Grafik 5">
            <a:extLst>
              <a:ext uri="{FF2B5EF4-FFF2-40B4-BE49-F238E27FC236}">
                <a16:creationId xmlns:a16="http://schemas.microsoft.com/office/drawing/2014/main" id="{8DEB241A-F431-43E0-A1AB-FA6C72F2407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bwMode="auto">
          <a:xfrm>
            <a:off x="309015" y="6332614"/>
            <a:ext cx="1819275" cy="419100"/>
          </a:xfrm>
          <a:prstGeom prst="rect">
            <a:avLst/>
          </a:prstGeom>
        </p:spPr>
      </p:pic>
      <p:sp>
        <p:nvSpPr>
          <p:cNvPr id="4" name="Datumsplatzhalter 3"/>
          <p:cNvSpPr>
            <a:spLocks noGrp="1"/>
          </p:cNvSpPr>
          <p:nvPr>
            <p:ph type="dt" sz="half" idx="10"/>
          </p:nvPr>
        </p:nvSpPr>
        <p:spPr/>
        <p:txBody>
          <a:bodyPr/>
          <a:lstStyle/>
          <a:p>
            <a:r>
              <a:rPr lang="de-DE" smtClean="0"/>
              <a:t>06.11.2024</a:t>
            </a:r>
            <a:endParaRPr lang="de-DE"/>
          </a:p>
        </p:txBody>
      </p:sp>
      <p:sp>
        <p:nvSpPr>
          <p:cNvPr id="7" name="Foliennummernplatzhalter 6"/>
          <p:cNvSpPr>
            <a:spLocks noGrp="1"/>
          </p:cNvSpPr>
          <p:nvPr>
            <p:ph type="sldNum" sz="quarter" idx="12"/>
          </p:nvPr>
        </p:nvSpPr>
        <p:spPr/>
        <p:txBody>
          <a:bodyPr/>
          <a:lstStyle/>
          <a:p>
            <a:fld id="{75C89596-E18E-4950-BD5B-5016B733A891}" type="slidenum">
              <a:rPr lang="de-DE" smtClean="0"/>
              <a:pPr/>
              <a:t>9</a:t>
            </a:fld>
            <a:endParaRPr lang="de-DE"/>
          </a:p>
        </p:txBody>
      </p:sp>
    </p:spTree>
    <p:extLst>
      <p:ext uri="{BB962C8B-B14F-4D97-AF65-F5344CB8AC3E}">
        <p14:creationId xmlns:p14="http://schemas.microsoft.com/office/powerpoint/2010/main" val="3359431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ter Moodle.NRW">
  <a:themeElements>
    <a:clrScheme name="moodle-nrw">
      <a:dk1>
        <a:srgbClr val="003057"/>
      </a:dk1>
      <a:lt1>
        <a:srgbClr val="FFFFFF"/>
      </a:lt1>
      <a:dk2>
        <a:srgbClr val="003057"/>
      </a:dk2>
      <a:lt2>
        <a:srgbClr val="DBE2E9"/>
      </a:lt2>
      <a:accent1>
        <a:srgbClr val="003057"/>
      </a:accent1>
      <a:accent2>
        <a:srgbClr val="AC145A"/>
      </a:accent2>
      <a:accent3>
        <a:srgbClr val="DBE2E9"/>
      </a:accent3>
      <a:accent4>
        <a:srgbClr val="FFFFFF"/>
      </a:accent4>
      <a:accent5>
        <a:srgbClr val="003057"/>
      </a:accent5>
      <a:accent6>
        <a:srgbClr val="AC145A"/>
      </a:accent6>
      <a:hlink>
        <a:srgbClr val="AC145A"/>
      </a:hlink>
      <a:folHlink>
        <a:srgbClr val="AC145A"/>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2164</Words>
  <Application>Microsoft Office PowerPoint</Application>
  <PresentationFormat>Breitbild</PresentationFormat>
  <Paragraphs>452</Paragraphs>
  <Slides>27</Slides>
  <Notes>26</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27</vt:i4>
      </vt:variant>
    </vt:vector>
  </HeadingPairs>
  <TitlesOfParts>
    <vt:vector size="35" baseType="lpstr">
      <vt:lpstr>Arial</vt:lpstr>
      <vt:lpstr>Barlow Condensed</vt:lpstr>
      <vt:lpstr>Barlow Condensed Medium</vt:lpstr>
      <vt:lpstr>Calibri</vt:lpstr>
      <vt:lpstr>Calibri Light</vt:lpstr>
      <vt:lpstr>Times New Roman</vt:lpstr>
      <vt:lpstr>Wingdings</vt:lpstr>
      <vt:lpstr>Master Moodle.NRW</vt:lpstr>
      <vt:lpstr>Erklärvideos zur Usability-Verbesserung von ILIAS</vt:lpstr>
      <vt:lpstr>Ziele der Evaluation</vt:lpstr>
      <vt:lpstr>Aufbau der Evaluation</vt:lpstr>
      <vt:lpstr>Usability-Test</vt:lpstr>
      <vt:lpstr>Quantitativer Fragebogen</vt:lpstr>
      <vt:lpstr>Qualitatives Interview</vt:lpstr>
      <vt:lpstr>Usability-Kriterien für die Auswertung</vt:lpstr>
      <vt:lpstr>Aufgabenszenario</vt:lpstr>
      <vt:lpstr>Auswertung Usability-Test</vt:lpstr>
      <vt:lpstr>Auswertung Usability-Test</vt:lpstr>
      <vt:lpstr>Fragen System Usability Scale</vt:lpstr>
      <vt:lpstr>Auswertung System Usability Scale</vt:lpstr>
      <vt:lpstr>Auswertung System Usability Scale</vt:lpstr>
      <vt:lpstr>Auswertung System Usability Scale</vt:lpstr>
      <vt:lpstr>Auswertung System Usability Scale</vt:lpstr>
      <vt:lpstr>Auswertung System Usability Scale</vt:lpstr>
      <vt:lpstr>Fragen System Usability Scale</vt:lpstr>
      <vt:lpstr>Auswertung System Usability Scale</vt:lpstr>
      <vt:lpstr>Auswertung SUS</vt:lpstr>
      <vt:lpstr>Auswertung System Usability Scale</vt:lpstr>
      <vt:lpstr>Auswertung qualitatives Interview</vt:lpstr>
      <vt:lpstr>Auswertung qualitatives Interview</vt:lpstr>
      <vt:lpstr>Auswertung qualitatives Interview</vt:lpstr>
      <vt:lpstr>Explizite Beispiele und Verbesserungsvorschläge</vt:lpstr>
      <vt:lpstr>Explizite Beispiele und Verbesserungsvorschläge</vt:lpstr>
      <vt:lpstr>Explizite Beispiele und Verbesserungsvorschläge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Kurzvorstellung_Moodle.NRW</dc:title>
  <dc:creator>Annika Sauer</dc:creator>
  <cp:lastModifiedBy>Matthias Becker</cp:lastModifiedBy>
  <cp:revision>151</cp:revision>
  <cp:lastPrinted>2022-08-31T09:24:02Z</cp:lastPrinted>
  <dcterms:created xsi:type="dcterms:W3CDTF">2021-08-30T12:06:27Z</dcterms:created>
  <dcterms:modified xsi:type="dcterms:W3CDTF">2024-12-11T12:29:01Z</dcterms:modified>
</cp:coreProperties>
</file>